
<file path=[Content_Types].xml><?xml version="1.0" encoding="utf-8"?>
<Types xmlns="http://schemas.openxmlformats.org/package/2006/content-types">
  <Default Extension="xml" ContentType="application/xml"/>
  <Default Extension="mp4" ContentType="video/mp4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7"/>
  </p:notesMasterIdLst>
  <p:sldIdLst>
    <p:sldId id="256" r:id="rId3"/>
    <p:sldId id="332" r:id="rId4"/>
    <p:sldId id="348" r:id="rId5"/>
    <p:sldId id="333" r:id="rId6"/>
    <p:sldId id="339" r:id="rId7"/>
    <p:sldId id="380" r:id="rId8"/>
    <p:sldId id="381" r:id="rId9"/>
    <p:sldId id="382" r:id="rId10"/>
    <p:sldId id="383" r:id="rId11"/>
    <p:sldId id="384" r:id="rId12"/>
    <p:sldId id="385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9" r:id="rId22"/>
    <p:sldId id="418" r:id="rId23"/>
    <p:sldId id="417" r:id="rId24"/>
    <p:sldId id="420" r:id="rId25"/>
    <p:sldId id="421" r:id="rId26"/>
    <p:sldId id="422" r:id="rId27"/>
    <p:sldId id="400" r:id="rId28"/>
    <p:sldId id="401" r:id="rId29"/>
    <p:sldId id="402" r:id="rId30"/>
    <p:sldId id="403" r:id="rId31"/>
    <p:sldId id="405" r:id="rId32"/>
    <p:sldId id="404" r:id="rId33"/>
    <p:sldId id="406" r:id="rId34"/>
    <p:sldId id="407" r:id="rId35"/>
    <p:sldId id="40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332"/>
            <p14:sldId id="348"/>
            <p14:sldId id="333"/>
            <p14:sldId id="339"/>
            <p14:sldId id="380"/>
            <p14:sldId id="381"/>
            <p14:sldId id="382"/>
            <p14:sldId id="383"/>
            <p14:sldId id="384"/>
            <p14:sldId id="385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9"/>
            <p14:sldId id="418"/>
            <p14:sldId id="417"/>
            <p14:sldId id="420"/>
            <p14:sldId id="421"/>
            <p14:sldId id="422"/>
            <p14:sldId id="400"/>
            <p14:sldId id="401"/>
            <p14:sldId id="402"/>
            <p14:sldId id="403"/>
            <p14:sldId id="405"/>
            <p14:sldId id="404"/>
            <p14:sldId id="406"/>
            <p14:sldId id="407"/>
            <p14:sldId id="408"/>
          </p14:sldIdLst>
        </p14:section>
        <p14:section name="Design, Impress, Work Together" id="{B9B51309-D148-4332-87C2-07BE32FBCA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6405" autoAdjust="0"/>
  </p:normalViewPr>
  <p:slideViewPr>
    <p:cSldViewPr snapToGrid="0">
      <p:cViewPr varScale="1">
        <p:scale>
          <a:sx n="123" d="100"/>
          <a:sy n="123" d="100"/>
        </p:scale>
        <p:origin x="216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안드로이드</a:t>
            </a:r>
            <a:endParaRPr 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  <a:r>
              <a:rPr lang="ko-KR" altLang="en-US" dirty="0"/>
              <a:t> </a:t>
            </a:r>
            <a:r>
              <a:rPr lang="en-US" altLang="ko-KR" dirty="0" smtClean="0"/>
              <a:t>THIRTY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/>
              <a:t>activity_main.xml</a:t>
            </a:r>
            <a:r>
              <a:rPr kumimoji="1" lang="en-US" altLang="ko-KR" sz="3600" b="1" dirty="0" smtClean="0"/>
              <a:t> </a:t>
            </a:r>
            <a:r>
              <a:rPr kumimoji="1" lang="ko-KR" altLang="en-US" sz="3600" b="1" dirty="0" smtClean="0"/>
              <a:t>에서 뷰들의 크기를 비율로써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 smtClean="0"/>
          </a:p>
          <a:p>
            <a:pPr algn="ctr"/>
            <a:r>
              <a:rPr kumimoji="1" lang="ko-KR" altLang="en-US" sz="3600" b="1" dirty="0" smtClean="0"/>
              <a:t>조절할 수있는 속성은 무엇인가</a:t>
            </a:r>
            <a:r>
              <a:rPr kumimoji="1" lang="en-US" altLang="ko-KR" sz="3600" b="1" dirty="0"/>
              <a:t>?</a:t>
            </a:r>
            <a:endParaRPr kumimoji="1" lang="ko-KR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48353" y="5583106"/>
            <a:ext cx="5340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4400" b="1" dirty="0" err="1">
                <a:solidFill>
                  <a:srgbClr val="FF0000"/>
                </a:solidFill>
              </a:rPr>
              <a:t>a</a:t>
            </a:r>
            <a:r>
              <a:rPr kumimoji="1" lang="en-US" altLang="ko-KR" sz="4400" b="1" dirty="0" err="1" smtClean="0">
                <a:solidFill>
                  <a:srgbClr val="FF0000"/>
                </a:solidFill>
              </a:rPr>
              <a:t>ndroid:layout_weight</a:t>
            </a:r>
            <a:endParaRPr kumimoji="1" lang="ko-KR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2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/>
              <a:t>activity_main.xml</a:t>
            </a:r>
            <a:r>
              <a:rPr kumimoji="1" lang="en-US" altLang="ko-KR" sz="3600" b="1" dirty="0" smtClean="0"/>
              <a:t> </a:t>
            </a:r>
            <a:r>
              <a:rPr kumimoji="1" lang="ko-KR" altLang="en-US" sz="3600" b="1" dirty="0" smtClean="0"/>
              <a:t>에 있는 뷰들과 </a:t>
            </a:r>
            <a:r>
              <a:rPr kumimoji="1" lang="en-US" altLang="ko-KR" sz="3600" b="1" dirty="0" smtClean="0"/>
              <a:t>id</a:t>
            </a:r>
            <a:r>
              <a:rPr kumimoji="1" lang="ko-KR" altLang="en-US" sz="3600" b="1" dirty="0" smtClean="0"/>
              <a:t>를 기반으로 하여 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/>
          </a:p>
          <a:p>
            <a:pPr algn="ctr"/>
            <a:r>
              <a:rPr kumimoji="1" lang="ko-KR" altLang="en-US" sz="3600" b="1" dirty="0" smtClean="0"/>
              <a:t>연결을 도와주는 함수를 </a:t>
            </a:r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                         </a:t>
            </a:r>
            <a:r>
              <a:rPr kumimoji="1" lang="en-US" altLang="ko-KR" sz="3600" b="1" dirty="0" smtClean="0"/>
              <a:t>)</a:t>
            </a:r>
            <a:r>
              <a:rPr kumimoji="1" lang="ko-KR" altLang="en-US" sz="3600" b="1" dirty="0" smtClean="0"/>
              <a:t> 한다</a:t>
            </a:r>
            <a:r>
              <a:rPr kumimoji="1" lang="en-US" altLang="ko-KR" sz="3600" b="1" dirty="0" smtClean="0"/>
              <a:t>.</a:t>
            </a:r>
            <a:endParaRPr kumimoji="1" lang="ko-KR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0434" y="5874051"/>
            <a:ext cx="281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 err="1" smtClean="0">
                <a:solidFill>
                  <a:srgbClr val="FF0000"/>
                </a:solidFill>
              </a:rPr>
              <a:t>findViewById</a:t>
            </a:r>
            <a:r>
              <a:rPr kumimoji="1" lang="en-US" altLang="ko-KR" sz="3600" b="1" dirty="0" smtClean="0">
                <a:solidFill>
                  <a:srgbClr val="FF0000"/>
                </a:solidFill>
              </a:rPr>
              <a:t>()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67918" y="1794932"/>
            <a:ext cx="1422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4000" dirty="0" smtClean="0">
                <a:solidFill>
                  <a:srgbClr val="FF0000"/>
                </a:solidFill>
              </a:rPr>
              <a:t>O O P</a:t>
            </a:r>
            <a:endParaRPr kumimoji="1"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0071" y="3022598"/>
            <a:ext cx="537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4000" dirty="0" smtClean="0">
                <a:solidFill>
                  <a:srgbClr val="FF0000"/>
                </a:solidFill>
              </a:rPr>
              <a:t>O</a:t>
            </a:r>
            <a:r>
              <a:rPr kumimoji="1" lang="en-US" altLang="ko-KR" sz="3200" dirty="0" smtClean="0"/>
              <a:t>bject</a:t>
            </a:r>
            <a:r>
              <a:rPr kumimoji="1" lang="en-US" altLang="ko-KR" sz="4000" dirty="0" smtClean="0"/>
              <a:t> </a:t>
            </a:r>
            <a:r>
              <a:rPr kumimoji="1" lang="en-US" altLang="ko-KR" sz="4000" dirty="0" smtClean="0">
                <a:solidFill>
                  <a:srgbClr val="FF0000"/>
                </a:solidFill>
              </a:rPr>
              <a:t>O</a:t>
            </a:r>
            <a:r>
              <a:rPr kumimoji="1" lang="en-US" altLang="ko-KR" sz="3200" dirty="0" smtClean="0"/>
              <a:t>riented </a:t>
            </a:r>
            <a:r>
              <a:rPr kumimoji="1" lang="en-US" altLang="ko-KR" sz="4000" dirty="0" smtClean="0">
                <a:solidFill>
                  <a:srgbClr val="FF0000"/>
                </a:solidFill>
              </a:rPr>
              <a:t>P</a:t>
            </a:r>
            <a:r>
              <a:rPr kumimoji="1" lang="en-US" altLang="ko-KR" sz="3200" dirty="0" smtClean="0"/>
              <a:t>rogramming</a:t>
            </a:r>
            <a:endParaRPr kumimoji="1" lang="ko-KR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981875" y="4713217"/>
            <a:ext cx="5994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800" dirty="0" smtClean="0"/>
              <a:t>객체 지향 프로그래밍</a:t>
            </a:r>
            <a:endParaRPr kumimoji="1"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529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4434" y="1784542"/>
            <a:ext cx="281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/>
              <a:t>객체</a:t>
            </a:r>
            <a:r>
              <a:rPr kumimoji="1" lang="en-US" altLang="ko-KR" sz="4000" dirty="0" smtClean="0"/>
              <a:t>(Object)</a:t>
            </a:r>
            <a:endParaRPr kumimoji="1" lang="ko-KR" altLang="en-US" sz="4000" dirty="0"/>
          </a:p>
        </p:txBody>
      </p:sp>
      <p:sp>
        <p:nvSpPr>
          <p:cNvPr id="4" name="직사각형 3"/>
          <p:cNvSpPr/>
          <p:nvPr/>
        </p:nvSpPr>
        <p:spPr>
          <a:xfrm>
            <a:off x="6657896" y="2736503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333333"/>
                </a:solidFill>
                <a:latin typeface="나눔고딕" charset="-127"/>
              </a:rPr>
              <a:t>실세계에 </a:t>
            </a:r>
            <a:r>
              <a:rPr lang="ko-KR" altLang="en-US" dirty="0">
                <a:solidFill>
                  <a:srgbClr val="333333"/>
                </a:solidFill>
                <a:latin typeface="나눔고딕" charset="-127"/>
              </a:rPr>
              <a:t>존재하거나 생각할 수 있는 것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988331" y="4882851"/>
            <a:ext cx="7637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rgbClr val="333333"/>
                </a:solidFill>
                <a:latin typeface="나눔고딕" charset="-127"/>
              </a:rPr>
              <a:t>소프트웨어 관점에서 객체는 </a:t>
            </a:r>
            <a:r>
              <a:rPr lang="ko-KR" altLang="en-US" dirty="0" smtClean="0">
                <a:solidFill>
                  <a:srgbClr val="FF0000"/>
                </a:solidFill>
                <a:latin typeface="나눔고딕" charset="-127"/>
              </a:rPr>
              <a:t>변수</a:t>
            </a:r>
            <a:r>
              <a:rPr lang="ko-KR" altLang="en-US" dirty="0" smtClean="0">
                <a:solidFill>
                  <a:srgbClr val="333333"/>
                </a:solidFill>
                <a:latin typeface="나눔고딕" charset="-127"/>
              </a:rPr>
              <a:t>와 </a:t>
            </a:r>
            <a:r>
              <a:rPr lang="ko-KR" altLang="en-US" dirty="0" smtClean="0">
                <a:solidFill>
                  <a:srgbClr val="FF0000"/>
                </a:solidFill>
                <a:latin typeface="나눔고딕" charset="-127"/>
              </a:rPr>
              <a:t>함수</a:t>
            </a:r>
            <a:r>
              <a:rPr lang="ko-KR" altLang="en-US" dirty="0" smtClean="0">
                <a:solidFill>
                  <a:srgbClr val="333333"/>
                </a:solidFill>
                <a:latin typeface="나눔고딕" charset="-127"/>
              </a:rPr>
              <a:t>를 기반으로 구현한다</a:t>
            </a:r>
            <a:r>
              <a:rPr lang="en-US" altLang="ko-KR" dirty="0">
                <a:solidFill>
                  <a:srgbClr val="333333"/>
                </a:solidFill>
                <a:latin typeface="나눔고딕" charset="-127"/>
              </a:rPr>
              <a:t>.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3" idx="3"/>
            <a:endCxn id="4" idx="1"/>
          </p:cNvCxnSpPr>
          <p:nvPr/>
        </p:nvCxnSpPr>
        <p:spPr>
          <a:xfrm>
            <a:off x="3420643" y="2138485"/>
            <a:ext cx="3237253" cy="7826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3" idx="2"/>
            <a:endCxn id="5" idx="1"/>
          </p:cNvCxnSpPr>
          <p:nvPr/>
        </p:nvCxnSpPr>
        <p:spPr>
          <a:xfrm>
            <a:off x="2012539" y="2492428"/>
            <a:ext cx="975792" cy="25750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0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04434" y="1983788"/>
            <a:ext cx="964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dirty="0" smtClean="0">
                <a:latin typeface="나눔고딕" charset="-127"/>
              </a:rPr>
              <a:t>변수</a:t>
            </a:r>
            <a:endParaRPr lang="ko-KR" altLang="en-US" sz="3200" dirty="0"/>
          </a:p>
        </p:txBody>
      </p:sp>
      <p:sp>
        <p:nvSpPr>
          <p:cNvPr id="8" name="직사각형 7"/>
          <p:cNvSpPr/>
          <p:nvPr/>
        </p:nvSpPr>
        <p:spPr>
          <a:xfrm>
            <a:off x="604434" y="4068897"/>
            <a:ext cx="10477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200" smtClean="0"/>
              <a:t>함수</a:t>
            </a:r>
            <a:endParaRPr lang="ko-KR" altLang="en-US" sz="3200" dirty="0"/>
          </a:p>
        </p:txBody>
      </p:sp>
      <p:sp>
        <p:nvSpPr>
          <p:cNvPr id="9" name="직사각형 8"/>
          <p:cNvSpPr/>
          <p:nvPr/>
        </p:nvSpPr>
        <p:spPr>
          <a:xfrm>
            <a:off x="6525491" y="3160844"/>
            <a:ext cx="324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나눔고딕" charset="-127"/>
              </a:rPr>
              <a:t>그 객체의 속성</a:t>
            </a:r>
            <a:r>
              <a:rPr lang="en-US" altLang="ko-KR" sz="2000" dirty="0" smtClean="0">
                <a:latin typeface="나눔고딕" charset="-127"/>
              </a:rPr>
              <a:t>,</a:t>
            </a:r>
            <a:r>
              <a:rPr lang="ko-KR" altLang="en-US" sz="2000" dirty="0" smtClean="0">
                <a:latin typeface="나눔고딕" charset="-127"/>
              </a:rPr>
              <a:t> 성질을 저장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6525491" y="5432989"/>
            <a:ext cx="324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나눔고딕" charset="-127"/>
              </a:rPr>
              <a:t>그 객체의 행동을 저장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39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307507" y="3647218"/>
            <a:ext cx="1955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객체 </a:t>
            </a:r>
            <a:r>
              <a:rPr lang="en-US" altLang="ko-KR" sz="4800" dirty="0">
                <a:latin typeface="Adobe Gothic Std B" charset="-127"/>
                <a:ea typeface="Adobe Gothic Std B" charset="-127"/>
                <a:cs typeface="Adobe Gothic Std B" charset="-127"/>
              </a:rPr>
              <a:t>=</a:t>
            </a:r>
            <a:endParaRPr lang="ko-KR" altLang="en-US" sz="4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2664" y="3647218"/>
            <a:ext cx="3998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변수 </a:t>
            </a:r>
            <a:r>
              <a:rPr kumimoji="1" lang="en-US" altLang="ko-KR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+</a:t>
            </a:r>
            <a:r>
              <a:rPr kumimoji="1"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 함수</a:t>
            </a:r>
            <a:endParaRPr kumimoji="1" lang="ko-KR" altLang="en-US" sz="4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354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한쪽 모서리는 잘리고 다른 쪽 모서리는 둥근 사각형 3"/>
          <p:cNvSpPr/>
          <p:nvPr/>
        </p:nvSpPr>
        <p:spPr>
          <a:xfrm>
            <a:off x="452317" y="1707614"/>
            <a:ext cx="6758975" cy="4792337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R" dirty="0" smtClean="0"/>
              <a:t>Class Computer {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smtClean="0"/>
              <a:t>String </a:t>
            </a:r>
            <a:r>
              <a:rPr kumimoji="1" lang="en-US" altLang="ko-KR" dirty="0" err="1" smtClean="0"/>
              <a:t>os</a:t>
            </a:r>
            <a:r>
              <a:rPr kumimoji="1" lang="en-US" altLang="ko-KR" dirty="0" smtClean="0"/>
              <a:t> = “Windows 10”;</a:t>
            </a:r>
          </a:p>
          <a:p>
            <a:endParaRPr kumimoji="1" lang="en-US" altLang="ko-KR" dirty="0"/>
          </a:p>
          <a:p>
            <a:r>
              <a:rPr kumimoji="1" lang="en-US" altLang="ko-KR" dirty="0" smtClean="0"/>
              <a:t>	String </a:t>
            </a:r>
            <a:r>
              <a:rPr kumimoji="1" lang="en-US" altLang="ko-KR" dirty="0" err="1" smtClean="0"/>
              <a:t>showOS</a:t>
            </a:r>
            <a:r>
              <a:rPr kumimoji="1" lang="en-US" altLang="ko-KR" dirty="0" smtClean="0"/>
              <a:t>() {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smtClean="0"/>
              <a:t>	return “</a:t>
            </a:r>
            <a:r>
              <a:rPr kumimoji="1" lang="ko-KR" altLang="en-US" dirty="0" smtClean="0"/>
              <a:t>저의 운영체제는 </a:t>
            </a:r>
            <a:r>
              <a:rPr kumimoji="1" lang="en-US" altLang="ko-KR" dirty="0" smtClean="0"/>
              <a:t>”</a:t>
            </a:r>
            <a:r>
              <a:rPr kumimoji="1" lang="ko-KR" altLang="en-US" dirty="0" smtClean="0"/>
              <a:t> </a:t>
            </a:r>
            <a:r>
              <a:rPr kumimoji="1" lang="en-US" altLang="ko-KR" dirty="0" smtClean="0"/>
              <a:t>+</a:t>
            </a:r>
            <a:r>
              <a:rPr kumimoji="1" lang="ko-KR" altLang="en-US" dirty="0" smtClean="0"/>
              <a:t> </a:t>
            </a:r>
            <a:r>
              <a:rPr kumimoji="1" lang="en-US" altLang="ko-KR" dirty="0" err="1" smtClean="0"/>
              <a:t>os</a:t>
            </a:r>
            <a:r>
              <a:rPr kumimoji="1" lang="en-US" altLang="ko-KR" dirty="0" smtClean="0"/>
              <a:t> + “</a:t>
            </a:r>
            <a:r>
              <a:rPr kumimoji="1" lang="ko-KR" altLang="en-US" dirty="0" smtClean="0"/>
              <a:t>입니다</a:t>
            </a:r>
            <a:r>
              <a:rPr kumimoji="1" lang="en-US" altLang="ko-KR" dirty="0" smtClean="0"/>
              <a:t>”;</a:t>
            </a:r>
          </a:p>
          <a:p>
            <a:r>
              <a:rPr kumimoji="1" lang="en-US" altLang="ko-KR" dirty="0" smtClean="0"/>
              <a:t>	}</a:t>
            </a:r>
          </a:p>
          <a:p>
            <a:r>
              <a:rPr kumimoji="1" lang="en-US" altLang="ko-KR" dirty="0" smtClean="0"/>
              <a:t>}</a:t>
            </a:r>
            <a:endParaRPr kumimoji="1"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 flipV="1">
            <a:off x="2269475" y="2677099"/>
            <a:ext cx="6147412" cy="705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6887" y="2492433"/>
            <a:ext cx="21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>
                <a:solidFill>
                  <a:srgbClr val="FF0000"/>
                </a:solidFill>
              </a:rPr>
              <a:t>컴퓨터 </a:t>
            </a:r>
            <a:r>
              <a:rPr kumimoji="1" lang="ko-KR" altLang="en-US" dirty="0" smtClean="0">
                <a:solidFill>
                  <a:srgbClr val="FF0000"/>
                </a:solidFill>
              </a:rPr>
              <a:t>이라는 객체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4087258" y="3723701"/>
            <a:ext cx="4560983" cy="380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48241" y="3913742"/>
            <a:ext cx="207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>
                <a:solidFill>
                  <a:srgbClr val="FF0000"/>
                </a:solidFill>
              </a:rPr>
              <a:t>운영체제라는 </a:t>
            </a:r>
            <a:r>
              <a:rPr kumimoji="1" lang="ko-KR" altLang="en-US" dirty="0" smtClean="0">
                <a:solidFill>
                  <a:srgbClr val="FF0000"/>
                </a:solidFill>
              </a:rPr>
              <a:t>변수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67589" y="4987886"/>
            <a:ext cx="217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>
                <a:solidFill>
                  <a:srgbClr val="FF0000"/>
                </a:solidFill>
              </a:rPr>
              <a:t>자기소개 라는 함수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6687239" y="4516916"/>
            <a:ext cx="1961002" cy="561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5190491" y="2148924"/>
            <a:ext cx="15772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54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실습</a:t>
            </a:r>
            <a:endParaRPr lang="ko-KR" altLang="en-US" sz="54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46380" y="3842724"/>
            <a:ext cx="6865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smtClean="0">
                <a:latin typeface="Adobe Gothic Std B" charset="-127"/>
                <a:ea typeface="Adobe Gothic Std B" charset="-127"/>
                <a:cs typeface="Adobe Gothic Std B" charset="-127"/>
              </a:rPr>
              <a:t>컴퓨터가</a:t>
            </a:r>
            <a:r>
              <a:rPr lang="ko-KR" altLang="en-US" sz="4800" smtClean="0">
                <a:latin typeface="Adobe Gothic Std B" charset="-127"/>
                <a:ea typeface="Adobe Gothic Std B" charset="-127"/>
                <a:cs typeface="Adobe Gothic Std B" charset="-127"/>
              </a:rPr>
              <a:t> </a:t>
            </a:r>
            <a:r>
              <a:rPr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가져야할 성질</a:t>
            </a:r>
            <a:r>
              <a:rPr lang="en-US" altLang="ko-KR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lang="ko-KR" altLang="en-US" sz="4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909587" y="4966348"/>
            <a:ext cx="8139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컴퓨터라면 반드시 하는 행동</a:t>
            </a:r>
            <a:r>
              <a:rPr lang="en-US" altLang="ko-KR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lang="ko-KR" altLang="en-US" sz="4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631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462707" y="1707615"/>
            <a:ext cx="6632155" cy="4792337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R" sz="1600" dirty="0" smtClean="0"/>
              <a:t>Class </a:t>
            </a:r>
            <a:r>
              <a:rPr kumimoji="1" lang="en-US" altLang="ko-KR" sz="1600" dirty="0" err="1" smtClean="0"/>
              <a:t>MainActivity</a:t>
            </a:r>
            <a:r>
              <a:rPr kumimoji="1" lang="en-US" altLang="ko-KR" sz="1600" dirty="0" smtClean="0"/>
              <a:t> 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EditText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param1;</a:t>
            </a:r>
            <a:br>
              <a:rPr lang="en-US" altLang="ko-KR" sz="1600" dirty="0"/>
            </a:b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EditText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param2;</a:t>
            </a:r>
            <a:br>
              <a:rPr lang="en-US" altLang="ko-KR" sz="1600" dirty="0"/>
            </a:b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TextView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result;</a:t>
            </a:r>
            <a:br>
              <a:rPr lang="en-US" altLang="ko-KR" sz="1600" dirty="0"/>
            </a:b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TextView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operator;</a:t>
            </a:r>
            <a:br>
              <a:rPr lang="en-US" altLang="ko-KR" sz="1600" dirty="0"/>
            </a:b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	Button </a:t>
            </a:r>
            <a:r>
              <a:rPr lang="en-US" altLang="ko-KR" sz="1600" dirty="0" err="1"/>
              <a:t>plu</a:t>
            </a:r>
            <a:r>
              <a:rPr lang="en-US" altLang="ko-KR" sz="1600" dirty="0"/>
              <a:t>;</a:t>
            </a:r>
            <a:br>
              <a:rPr lang="en-US" altLang="ko-KR" sz="1600" dirty="0"/>
            </a:br>
            <a:r>
              <a:rPr lang="en-US" altLang="ko-KR" sz="1600" dirty="0" smtClean="0"/>
              <a:t>	Button </a:t>
            </a:r>
            <a:r>
              <a:rPr lang="en-US" altLang="ko-KR" sz="1600" dirty="0"/>
              <a:t>min;</a:t>
            </a:r>
            <a:br>
              <a:rPr lang="en-US" altLang="ko-KR" sz="1600" dirty="0"/>
            </a:br>
            <a:r>
              <a:rPr lang="en-US" altLang="ko-KR" sz="1600" dirty="0" smtClean="0"/>
              <a:t>	Button </a:t>
            </a:r>
            <a:r>
              <a:rPr lang="en-US" altLang="ko-KR" sz="1600" dirty="0" err="1"/>
              <a:t>mul</a:t>
            </a:r>
            <a:r>
              <a:rPr lang="en-US" altLang="ko-KR" sz="1600" dirty="0"/>
              <a:t>;</a:t>
            </a:r>
            <a:br>
              <a:rPr lang="en-US" altLang="ko-KR" sz="1600" dirty="0"/>
            </a:br>
            <a:r>
              <a:rPr lang="en-US" altLang="ko-KR" sz="1600" dirty="0" smtClean="0"/>
              <a:t>	Button </a:t>
            </a:r>
            <a:r>
              <a:rPr lang="en-US" altLang="ko-KR" sz="1600" dirty="0"/>
              <a:t>div</a:t>
            </a:r>
            <a:r>
              <a:rPr lang="en-US" altLang="ko-KR" sz="1600" dirty="0" smtClean="0"/>
              <a:t>;</a:t>
            </a:r>
          </a:p>
          <a:p>
            <a:endParaRPr kumimoji="1" lang="en-US" altLang="ko-KR" sz="1600" dirty="0"/>
          </a:p>
          <a:p>
            <a:r>
              <a:rPr kumimoji="1" lang="en-US" altLang="ko-KR" sz="1600" dirty="0" smtClean="0"/>
              <a:t>	void </a:t>
            </a:r>
            <a:r>
              <a:rPr kumimoji="1" lang="en-US" altLang="ko-KR" sz="1600" dirty="0" err="1" smtClean="0"/>
              <a:t>onCreate</a:t>
            </a:r>
            <a:r>
              <a:rPr kumimoji="1" lang="en-US" altLang="ko-KR" sz="1600" dirty="0" smtClean="0"/>
              <a:t>() {</a:t>
            </a:r>
            <a:r>
              <a:rPr kumimoji="1" lang="en-US" altLang="ko-KR" sz="1600" dirty="0"/>
              <a:t> </a:t>
            </a:r>
            <a:r>
              <a:rPr kumimoji="1" lang="en-US" altLang="ko-KR" sz="1600" dirty="0" smtClean="0"/>
              <a:t>}</a:t>
            </a:r>
            <a:endParaRPr kumimoji="1" lang="en-US" altLang="ko-KR" sz="1600" dirty="0"/>
          </a:p>
          <a:p>
            <a:r>
              <a:rPr kumimoji="1" lang="en-US" altLang="ko-KR" sz="1600" dirty="0" smtClean="0"/>
              <a:t>	void </a:t>
            </a:r>
            <a:r>
              <a:rPr kumimoji="1" lang="en-US" altLang="ko-KR" sz="1600" dirty="0" err="1" smtClean="0"/>
              <a:t>onClick</a:t>
            </a:r>
            <a:r>
              <a:rPr kumimoji="1" lang="en-US" altLang="ko-KR" sz="1600" dirty="0" smtClean="0"/>
              <a:t>() { }</a:t>
            </a:r>
          </a:p>
          <a:p>
            <a:r>
              <a:rPr kumimoji="1" lang="en-US" altLang="ko-KR" sz="1600" dirty="0" smtClean="0"/>
              <a:t>}</a:t>
            </a:r>
            <a:endParaRPr kumimoji="1" lang="ko-KR" alt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271164" y="1953826"/>
            <a:ext cx="237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 smtClean="0"/>
              <a:t>MainActivity</a:t>
            </a:r>
            <a:r>
              <a:rPr kumimoji="1" lang="en-US" altLang="ko-KR" dirty="0" smtClean="0"/>
              <a:t> </a:t>
            </a:r>
            <a:r>
              <a:rPr kumimoji="1" lang="ko-KR" altLang="en-US" dirty="0" smtClean="0"/>
              <a:t>라는 객체</a:t>
            </a:r>
            <a:endParaRPr kumimoji="1"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71165" y="3498274"/>
            <a:ext cx="284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속성</a:t>
            </a:r>
            <a:r>
              <a:rPr kumimoji="1" lang="en-US" altLang="ko-KR" dirty="0" smtClean="0"/>
              <a:t>,</a:t>
            </a:r>
            <a:r>
              <a:rPr kumimoji="1" lang="ko-KR" altLang="en-US" dirty="0" smtClean="0"/>
              <a:t> 성질을 의미하는 </a:t>
            </a:r>
            <a:r>
              <a:rPr kumimoji="1" lang="en-US" altLang="ko-KR" dirty="0" smtClean="0"/>
              <a:t>8</a:t>
            </a:r>
            <a:r>
              <a:rPr kumimoji="1" lang="ko-KR" altLang="en-US" dirty="0" smtClean="0"/>
              <a:t>가지의 변수들</a:t>
            </a:r>
            <a:endParaRPr kumimoji="1"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1164" y="5074229"/>
            <a:ext cx="3491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행동 및 동작을 의미하는</a:t>
            </a:r>
            <a:endParaRPr kumimoji="1" lang="en-US" altLang="ko-KR" dirty="0" smtClean="0"/>
          </a:p>
          <a:p>
            <a:r>
              <a:rPr kumimoji="1" lang="en-US" altLang="ko-KR" dirty="0" smtClean="0"/>
              <a:t>2</a:t>
            </a:r>
            <a:r>
              <a:rPr kumimoji="1" lang="ko-KR" altLang="en-US" dirty="0" smtClean="0"/>
              <a:t> 가지의 함수들</a:t>
            </a:r>
            <a:endParaRPr kumimoji="1" lang="ko-KR" altLang="en-US" dirty="0"/>
          </a:p>
        </p:txBody>
      </p:sp>
      <p:cxnSp>
        <p:nvCxnSpPr>
          <p:cNvPr id="5" name="직선 화살표 연결선 4"/>
          <p:cNvCxnSpPr>
            <a:endCxn id="3" idx="1"/>
          </p:cNvCxnSpPr>
          <p:nvPr/>
        </p:nvCxnSpPr>
        <p:spPr>
          <a:xfrm flipV="1">
            <a:off x="2431473" y="2138492"/>
            <a:ext cx="5839691" cy="430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endCxn id="9" idx="1"/>
          </p:cNvCxnSpPr>
          <p:nvPr/>
        </p:nvCxnSpPr>
        <p:spPr>
          <a:xfrm>
            <a:off x="3439391" y="3678382"/>
            <a:ext cx="4831774" cy="1430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endCxn id="10" idx="1"/>
          </p:cNvCxnSpPr>
          <p:nvPr/>
        </p:nvCxnSpPr>
        <p:spPr>
          <a:xfrm flipV="1">
            <a:off x="3241964" y="5397395"/>
            <a:ext cx="5029200" cy="1825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7137" y="2337955"/>
            <a:ext cx="5621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노트북은 컴퓨터입니까</a:t>
            </a:r>
            <a:r>
              <a:rPr kumimoji="1" lang="en-US" altLang="ko-KR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ko-KR" altLang="en-US" sz="40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7137" y="4360719"/>
            <a:ext cx="5621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컴퓨터는 노트북입니까</a:t>
            </a:r>
            <a:r>
              <a:rPr kumimoji="1" lang="en-US" altLang="ko-KR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ko-KR" altLang="en-US" sz="40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8826035" y="2091733"/>
            <a:ext cx="785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7200" dirty="0">
                <a:solidFill>
                  <a:srgbClr val="FF0000"/>
                </a:solidFill>
              </a:rPr>
              <a:t>O</a:t>
            </a:r>
            <a:endParaRPr kumimoji="1" lang="ko-KR" altLang="en-US" sz="7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8826035" y="4174927"/>
            <a:ext cx="785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7200" dirty="0" smtClean="0">
                <a:solidFill>
                  <a:srgbClr val="FF0000"/>
                </a:solidFill>
              </a:rPr>
              <a:t>X</a:t>
            </a:r>
            <a:endParaRPr kumimoji="1" lang="ko-KR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434" y="2959100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3600" b="1" dirty="0" smtClean="0"/>
              <a:t>어플리케이션의 정적인 디자인하는 파일은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/>
          </a:p>
          <a:p>
            <a:pPr algn="ctr"/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                          </a:t>
            </a:r>
            <a:r>
              <a:rPr kumimoji="1" lang="en-US" altLang="ko-KR" sz="3600" b="1" dirty="0" smtClean="0"/>
              <a:t>)</a:t>
            </a:r>
            <a:r>
              <a:rPr kumimoji="1" lang="ko-KR" altLang="en-US" sz="3600" b="1" dirty="0" smtClean="0"/>
              <a:t> 이다</a:t>
            </a:r>
            <a:r>
              <a:rPr kumimoji="1" lang="en-US" altLang="ko-KR" sz="3600" b="1" dirty="0" smtClean="0"/>
              <a:t>.</a:t>
            </a:r>
            <a:endParaRPr kumimoji="1"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7800" y="5765800"/>
            <a:ext cx="444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>
                <a:solidFill>
                  <a:srgbClr val="FF0000"/>
                </a:solidFill>
              </a:rPr>
              <a:t>a</a:t>
            </a:r>
            <a:r>
              <a:rPr kumimoji="1" lang="en-US" altLang="ko-KR" sz="3600" b="1" dirty="0" err="1" smtClean="0">
                <a:solidFill>
                  <a:srgbClr val="FF0000"/>
                </a:solidFill>
              </a:rPr>
              <a:t>ctivity_main.xml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3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428" y="2430850"/>
            <a:ext cx="10505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노트북은 컴퓨터의 성질을 모두 가지고 있다</a:t>
            </a:r>
            <a:r>
              <a:rPr kumimoji="1" lang="en-US" altLang="ko-KR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ko-KR" altLang="en-US" sz="40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428" y="4388427"/>
            <a:ext cx="10224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smtClean="0">
                <a:latin typeface="Adobe Gothic Std B" charset="-127"/>
                <a:ea typeface="Adobe Gothic Std B" charset="-127"/>
                <a:cs typeface="Adobe Gothic Std B" charset="-127"/>
              </a:rPr>
              <a:t>컴퓨터는 노트북의 성질을 모두 가지고 있다</a:t>
            </a:r>
            <a:r>
              <a:rPr kumimoji="1" lang="en-US" altLang="ko-KR" sz="40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ko-KR" altLang="en-US" sz="40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1070471" y="2184629"/>
            <a:ext cx="785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7200" dirty="0">
                <a:solidFill>
                  <a:srgbClr val="FF0000"/>
                </a:solidFill>
              </a:rPr>
              <a:t>O</a:t>
            </a:r>
            <a:endParaRPr kumimoji="1" lang="ko-KR" altLang="en-US" sz="7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11070471" y="4206099"/>
            <a:ext cx="785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7200" dirty="0" smtClean="0">
                <a:solidFill>
                  <a:srgbClr val="FF0000"/>
                </a:solidFill>
              </a:rPr>
              <a:t>X</a:t>
            </a:r>
            <a:endParaRPr kumimoji="1" lang="ko-KR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한쪽 모서리는 잘리고 다른 쪽 모서리는 둥근 사각형 3"/>
          <p:cNvSpPr/>
          <p:nvPr/>
        </p:nvSpPr>
        <p:spPr>
          <a:xfrm>
            <a:off x="452317" y="1707614"/>
            <a:ext cx="11040028" cy="4792337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R" dirty="0" smtClean="0"/>
              <a:t>Class Notebook {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smtClean="0"/>
              <a:t>String </a:t>
            </a:r>
            <a:r>
              <a:rPr kumimoji="1" lang="en-US" altLang="ko-KR" dirty="0" err="1" smtClean="0"/>
              <a:t>os</a:t>
            </a:r>
            <a:r>
              <a:rPr kumimoji="1" lang="en-US" altLang="ko-KR" dirty="0" smtClean="0"/>
              <a:t> = “Windows 10”;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err="1" smtClean="0">
                <a:solidFill>
                  <a:srgbClr val="FF0000"/>
                </a:solidFill>
              </a:rPr>
              <a:t>int</a:t>
            </a:r>
            <a:r>
              <a:rPr kumimoji="1" lang="en-US" altLang="ko-KR" dirty="0" smtClean="0">
                <a:solidFill>
                  <a:srgbClr val="FF0000"/>
                </a:solidFill>
              </a:rPr>
              <a:t> battery = 95;</a:t>
            </a:r>
          </a:p>
          <a:p>
            <a:endParaRPr kumimoji="1" lang="en-US" altLang="ko-KR" dirty="0"/>
          </a:p>
          <a:p>
            <a:r>
              <a:rPr kumimoji="1" lang="en-US" altLang="ko-KR" dirty="0" smtClean="0"/>
              <a:t>	String </a:t>
            </a:r>
            <a:r>
              <a:rPr kumimoji="1" lang="en-US" altLang="ko-KR" dirty="0" err="1" smtClean="0"/>
              <a:t>showOS</a:t>
            </a:r>
            <a:r>
              <a:rPr kumimoji="1" lang="en-US" altLang="ko-KR" dirty="0" smtClean="0"/>
              <a:t>() {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smtClean="0"/>
              <a:t>	return “</a:t>
            </a:r>
            <a:r>
              <a:rPr kumimoji="1" lang="ko-KR" altLang="en-US" dirty="0" smtClean="0"/>
              <a:t>저의 운영체제는 </a:t>
            </a:r>
            <a:r>
              <a:rPr kumimoji="1" lang="en-US" altLang="ko-KR" dirty="0" smtClean="0"/>
              <a:t>”</a:t>
            </a:r>
            <a:r>
              <a:rPr kumimoji="1" lang="ko-KR" altLang="en-US" dirty="0" smtClean="0"/>
              <a:t> </a:t>
            </a:r>
            <a:r>
              <a:rPr kumimoji="1" lang="en-US" altLang="ko-KR" dirty="0" smtClean="0"/>
              <a:t>+</a:t>
            </a:r>
            <a:r>
              <a:rPr kumimoji="1" lang="ko-KR" altLang="en-US" dirty="0" smtClean="0"/>
              <a:t> </a:t>
            </a:r>
            <a:r>
              <a:rPr kumimoji="1" lang="en-US" altLang="ko-KR" dirty="0" err="1" smtClean="0"/>
              <a:t>os</a:t>
            </a:r>
            <a:r>
              <a:rPr kumimoji="1" lang="en-US" altLang="ko-KR" dirty="0" smtClean="0"/>
              <a:t> + “</a:t>
            </a:r>
            <a:r>
              <a:rPr kumimoji="1" lang="ko-KR" altLang="en-US" dirty="0" smtClean="0"/>
              <a:t>입니다</a:t>
            </a:r>
            <a:r>
              <a:rPr kumimoji="1" lang="en-US" altLang="ko-KR" dirty="0" smtClean="0"/>
              <a:t>”;</a:t>
            </a:r>
          </a:p>
          <a:p>
            <a:r>
              <a:rPr kumimoji="1" lang="en-US" altLang="ko-KR" dirty="0" smtClean="0"/>
              <a:t>	}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smtClean="0">
                <a:solidFill>
                  <a:srgbClr val="FF0000"/>
                </a:solidFill>
              </a:rPr>
              <a:t>String </a:t>
            </a:r>
            <a:r>
              <a:rPr kumimoji="1" lang="en-US" altLang="ko-KR" dirty="0" err="1" smtClean="0">
                <a:solidFill>
                  <a:srgbClr val="FF0000"/>
                </a:solidFill>
              </a:rPr>
              <a:t>showBattery</a:t>
            </a:r>
            <a:r>
              <a:rPr kumimoji="1" lang="en-US" altLang="ko-KR" dirty="0" smtClean="0">
                <a:solidFill>
                  <a:srgbClr val="FF0000"/>
                </a:solidFill>
              </a:rPr>
              <a:t>() {</a:t>
            </a:r>
          </a:p>
          <a:p>
            <a:r>
              <a:rPr kumimoji="1" lang="en-US" altLang="ko-KR" dirty="0" smtClean="0">
                <a:solidFill>
                  <a:srgbClr val="FF0000"/>
                </a:solidFill>
              </a:rPr>
              <a:t>		return “</a:t>
            </a:r>
            <a:r>
              <a:rPr kumimoji="1" lang="ko-KR" altLang="en-US" dirty="0" smtClean="0">
                <a:solidFill>
                  <a:srgbClr val="FF0000"/>
                </a:solidFill>
              </a:rPr>
              <a:t>배터리가 </a:t>
            </a:r>
            <a:r>
              <a:rPr kumimoji="1" lang="en-US" altLang="ko-KR" dirty="0" smtClean="0">
                <a:solidFill>
                  <a:srgbClr val="FF0000"/>
                </a:solidFill>
              </a:rPr>
              <a:t>”</a:t>
            </a:r>
            <a:r>
              <a:rPr kumimoji="1" lang="ko-KR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ko-KR" dirty="0" smtClean="0">
                <a:solidFill>
                  <a:srgbClr val="FF0000"/>
                </a:solidFill>
              </a:rPr>
              <a:t>+</a:t>
            </a:r>
            <a:r>
              <a:rPr kumimoji="1" lang="ko-KR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ko-KR" dirty="0" smtClean="0">
                <a:solidFill>
                  <a:srgbClr val="FF0000"/>
                </a:solidFill>
              </a:rPr>
              <a:t>battery + “% </a:t>
            </a:r>
            <a:r>
              <a:rPr kumimoji="1" lang="ko-KR" altLang="en-US" dirty="0" smtClean="0">
                <a:solidFill>
                  <a:srgbClr val="FF0000"/>
                </a:solidFill>
              </a:rPr>
              <a:t>남았습니다</a:t>
            </a:r>
            <a:r>
              <a:rPr kumimoji="1" lang="en-US" altLang="ko-KR" dirty="0" smtClean="0">
                <a:solidFill>
                  <a:srgbClr val="FF0000"/>
                </a:solidFill>
              </a:rPr>
              <a:t>”</a:t>
            </a:r>
          </a:p>
          <a:p>
            <a:r>
              <a:rPr kumimoji="1" lang="en-US" altLang="ko-KR" dirty="0">
                <a:solidFill>
                  <a:srgbClr val="FF0000"/>
                </a:solidFill>
              </a:rPr>
              <a:t>	</a:t>
            </a:r>
            <a:r>
              <a:rPr kumimoji="1" lang="en-US" altLang="ko-KR" dirty="0" smtClean="0">
                <a:solidFill>
                  <a:srgbClr val="FF0000"/>
                </a:solidFill>
              </a:rPr>
              <a:t>}</a:t>
            </a:r>
          </a:p>
          <a:p>
            <a:r>
              <a:rPr kumimoji="1" lang="en-US" altLang="ko-KR" dirty="0" smtClean="0"/>
              <a:t>}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2847109" y="1943100"/>
            <a:ext cx="6650182" cy="43641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4395354" y="3439391"/>
            <a:ext cx="3553691" cy="24314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522765" y="2041497"/>
            <a:ext cx="129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800" smtClean="0">
                <a:latin typeface="Adobe Gothic Std B" charset="-127"/>
                <a:ea typeface="Adobe Gothic Std B" charset="-127"/>
                <a:cs typeface="Adobe Gothic Std B" charset="-127"/>
              </a:rPr>
              <a:t>노트북</a:t>
            </a:r>
            <a:endParaRPr kumimoji="1" lang="ko-KR" altLang="en-US" sz="2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765" y="4320780"/>
            <a:ext cx="129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800" smtClean="0">
                <a:latin typeface="Adobe Gothic Std B" charset="-127"/>
                <a:ea typeface="Adobe Gothic Std B" charset="-127"/>
                <a:cs typeface="Adobe Gothic Std B" charset="-127"/>
              </a:rPr>
              <a:t>컴퓨터</a:t>
            </a:r>
            <a:endParaRPr kumimoji="1" lang="ko-KR" altLang="en-US" sz="2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8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434" y="1839191"/>
            <a:ext cx="1432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8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상속</a:t>
            </a:r>
            <a:endParaRPr kumimoji="1" lang="ko-KR" altLang="en-US" sz="4800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81" y="2670188"/>
            <a:ext cx="6496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latin typeface="Nanum Gothic" charset="-127"/>
                <a:ea typeface="Nanum Gothic" charset="-127"/>
                <a:cs typeface="Nanum Gothic" charset="-127"/>
              </a:rPr>
              <a:t>부모의 형질을 자손이 닮는 것</a:t>
            </a:r>
            <a:endParaRPr kumimoji="1" lang="ko-KR" altLang="en-US" sz="400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6100" y="3924024"/>
            <a:ext cx="8267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latin typeface="Nanum Gothic" charset="-127"/>
                <a:ea typeface="Nanum Gothic" charset="-127"/>
                <a:cs typeface="Nanum Gothic" charset="-127"/>
              </a:rPr>
              <a:t>부모의 속성</a:t>
            </a:r>
            <a:r>
              <a:rPr kumimoji="1" lang="en-US" altLang="ko-KR" sz="4000" dirty="0" smtClean="0">
                <a:latin typeface="Nanum Gothic" charset="-127"/>
                <a:ea typeface="Nanum Gothic" charset="-127"/>
                <a:cs typeface="Nanum Gothic" charset="-127"/>
              </a:rPr>
              <a:t>,</a:t>
            </a:r>
            <a:r>
              <a:rPr kumimoji="1" lang="ko-KR" altLang="en-US" sz="4000" dirty="0" smtClean="0">
                <a:latin typeface="Nanum Gothic" charset="-127"/>
                <a:ea typeface="Nanum Gothic" charset="-127"/>
                <a:cs typeface="Nanum Gothic" charset="-127"/>
              </a:rPr>
              <a:t> 성질을 자손이 가지는 것</a:t>
            </a:r>
            <a:endParaRPr kumimoji="1" lang="ko-KR" altLang="en-US" sz="400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909" y="5177860"/>
            <a:ext cx="1190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부모</a:t>
            </a:r>
            <a:r>
              <a:rPr kumimoji="1" lang="en-US" altLang="ko-KR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컴퓨터</a:t>
            </a:r>
            <a:r>
              <a:rPr kumimoji="1" lang="en-US" altLang="ko-KR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)</a:t>
            </a:r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의 변수</a:t>
            </a:r>
            <a:r>
              <a:rPr kumimoji="1" lang="en-US" altLang="ko-KR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,</a:t>
            </a:r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 함수를 자손</a:t>
            </a:r>
            <a:r>
              <a:rPr kumimoji="1" lang="en-US" altLang="ko-KR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노트북</a:t>
            </a:r>
            <a:r>
              <a:rPr kumimoji="1" lang="en-US" altLang="ko-KR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)</a:t>
            </a:r>
            <a:r>
              <a:rPr kumimoji="1" lang="ko-KR" altLang="en-US" sz="4000" dirty="0" smtClean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이 가지는 것</a:t>
            </a:r>
            <a:endParaRPr kumimoji="1" lang="ko-KR" altLang="en-US" sz="4000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94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한쪽 모서리는 잘리고 다른 쪽 모서리는 둥근 사각형 3"/>
          <p:cNvSpPr/>
          <p:nvPr/>
        </p:nvSpPr>
        <p:spPr>
          <a:xfrm>
            <a:off x="452317" y="1707614"/>
            <a:ext cx="11040028" cy="4792337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ko-KR" dirty="0" smtClean="0"/>
          </a:p>
          <a:p>
            <a:r>
              <a:rPr kumimoji="1" lang="en-US" altLang="ko-KR" dirty="0"/>
              <a:t>Class Computer {</a:t>
            </a:r>
          </a:p>
          <a:p>
            <a:r>
              <a:rPr kumimoji="1" lang="en-US" altLang="ko-KR" dirty="0"/>
              <a:t>	String </a:t>
            </a:r>
            <a:r>
              <a:rPr kumimoji="1" lang="en-US" altLang="ko-KR" dirty="0" err="1"/>
              <a:t>os</a:t>
            </a:r>
            <a:r>
              <a:rPr kumimoji="1" lang="en-US" altLang="ko-KR" dirty="0"/>
              <a:t> = “Windows 10”;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	String </a:t>
            </a:r>
            <a:r>
              <a:rPr kumimoji="1" lang="en-US" altLang="ko-KR" dirty="0" err="1"/>
              <a:t>showOS</a:t>
            </a:r>
            <a:r>
              <a:rPr kumimoji="1" lang="en-US" altLang="ko-KR" dirty="0"/>
              <a:t>() {</a:t>
            </a:r>
          </a:p>
          <a:p>
            <a:r>
              <a:rPr kumimoji="1" lang="en-US" altLang="ko-KR" dirty="0"/>
              <a:t>		return “</a:t>
            </a:r>
            <a:r>
              <a:rPr kumimoji="1" lang="ko-KR" altLang="en-US" dirty="0"/>
              <a:t>저의 운영체제는 </a:t>
            </a:r>
            <a:r>
              <a:rPr kumimoji="1" lang="en-US" altLang="ko-KR" dirty="0"/>
              <a:t>”</a:t>
            </a:r>
            <a:r>
              <a:rPr kumimoji="1" lang="ko-KR" altLang="en-US" dirty="0"/>
              <a:t> </a:t>
            </a:r>
            <a:r>
              <a:rPr kumimoji="1" lang="en-US" altLang="ko-KR" dirty="0"/>
              <a:t>+</a:t>
            </a:r>
            <a:r>
              <a:rPr kumimoji="1" lang="ko-KR" altLang="en-US" dirty="0"/>
              <a:t> </a:t>
            </a:r>
            <a:r>
              <a:rPr kumimoji="1" lang="en-US" altLang="ko-KR" dirty="0" err="1"/>
              <a:t>os</a:t>
            </a:r>
            <a:r>
              <a:rPr kumimoji="1" lang="en-US" altLang="ko-KR" dirty="0"/>
              <a:t> + “</a:t>
            </a:r>
            <a:r>
              <a:rPr kumimoji="1" lang="ko-KR" altLang="en-US" dirty="0"/>
              <a:t>입니다</a:t>
            </a:r>
            <a:r>
              <a:rPr kumimoji="1" lang="en-US" altLang="ko-KR" dirty="0"/>
              <a:t>”;</a:t>
            </a:r>
          </a:p>
          <a:p>
            <a:r>
              <a:rPr kumimoji="1" lang="en-US" altLang="ko-KR" dirty="0"/>
              <a:t>	}</a:t>
            </a:r>
          </a:p>
          <a:p>
            <a:r>
              <a:rPr kumimoji="1" lang="en-US" altLang="ko-KR" dirty="0" smtClean="0"/>
              <a:t>}</a:t>
            </a:r>
            <a:endParaRPr kumimoji="1" lang="en-US" altLang="ko-KR" dirty="0"/>
          </a:p>
          <a:p>
            <a:endParaRPr kumimoji="1" lang="en-US" altLang="ko-KR" dirty="0" smtClean="0"/>
          </a:p>
          <a:p>
            <a:r>
              <a:rPr kumimoji="1" lang="en-US" altLang="ko-KR" dirty="0" smtClean="0"/>
              <a:t>Class Notebook extends Computer {</a:t>
            </a:r>
          </a:p>
          <a:p>
            <a:r>
              <a:rPr kumimoji="1" lang="en-US" altLang="ko-KR" dirty="0"/>
              <a:t>	</a:t>
            </a:r>
            <a:r>
              <a:rPr kumimoji="1" lang="en-US" altLang="ko-KR" dirty="0" err="1" smtClean="0">
                <a:solidFill>
                  <a:schemeClr val="tx1"/>
                </a:solidFill>
              </a:rPr>
              <a:t>int</a:t>
            </a:r>
            <a:r>
              <a:rPr kumimoji="1" lang="en-US" altLang="ko-KR" dirty="0" smtClean="0">
                <a:solidFill>
                  <a:schemeClr val="tx1"/>
                </a:solidFill>
              </a:rPr>
              <a:t> battery = 95;</a:t>
            </a:r>
          </a:p>
          <a:p>
            <a:endParaRPr kumimoji="1" lang="en-US" altLang="ko-KR" dirty="0" smtClean="0">
              <a:solidFill>
                <a:srgbClr val="FF0000"/>
              </a:solidFill>
            </a:endParaRPr>
          </a:p>
          <a:p>
            <a:r>
              <a:rPr kumimoji="1" lang="en-US" altLang="ko-KR" dirty="0"/>
              <a:t>	</a:t>
            </a:r>
            <a:r>
              <a:rPr kumimoji="1" lang="en-US" altLang="ko-KR" dirty="0" smtClean="0">
                <a:solidFill>
                  <a:schemeClr val="tx1"/>
                </a:solidFill>
              </a:rPr>
              <a:t>String </a:t>
            </a:r>
            <a:r>
              <a:rPr kumimoji="1" lang="en-US" altLang="ko-KR" dirty="0" err="1" smtClean="0">
                <a:solidFill>
                  <a:schemeClr val="tx1"/>
                </a:solidFill>
              </a:rPr>
              <a:t>showBattery</a:t>
            </a:r>
            <a:r>
              <a:rPr kumimoji="1" lang="en-US" altLang="ko-KR" dirty="0" smtClean="0">
                <a:solidFill>
                  <a:schemeClr val="tx1"/>
                </a:solidFill>
              </a:rPr>
              <a:t>() {</a:t>
            </a:r>
          </a:p>
          <a:p>
            <a:r>
              <a:rPr kumimoji="1" lang="en-US" altLang="ko-KR" dirty="0" smtClean="0">
                <a:solidFill>
                  <a:schemeClr val="tx1"/>
                </a:solidFill>
              </a:rPr>
              <a:t>		return “</a:t>
            </a:r>
            <a:r>
              <a:rPr kumimoji="1" lang="ko-KR" altLang="en-US" dirty="0" smtClean="0">
                <a:solidFill>
                  <a:schemeClr val="tx1"/>
                </a:solidFill>
              </a:rPr>
              <a:t>배터리가 </a:t>
            </a:r>
            <a:r>
              <a:rPr kumimoji="1" lang="en-US" altLang="ko-KR" dirty="0" smtClean="0">
                <a:solidFill>
                  <a:schemeClr val="tx1"/>
                </a:solidFill>
              </a:rPr>
              <a:t>”</a:t>
            </a:r>
            <a:r>
              <a:rPr kumimoji="1" lang="ko-KR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ko-KR" dirty="0" smtClean="0">
                <a:solidFill>
                  <a:schemeClr val="tx1"/>
                </a:solidFill>
              </a:rPr>
              <a:t>+</a:t>
            </a:r>
            <a:r>
              <a:rPr kumimoji="1" lang="ko-KR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ko-KR" dirty="0" smtClean="0">
                <a:solidFill>
                  <a:schemeClr val="tx1"/>
                </a:solidFill>
              </a:rPr>
              <a:t>battery + “% </a:t>
            </a:r>
            <a:r>
              <a:rPr kumimoji="1" lang="ko-KR" altLang="en-US" dirty="0" smtClean="0">
                <a:solidFill>
                  <a:schemeClr val="tx1"/>
                </a:solidFill>
              </a:rPr>
              <a:t>남았습니다</a:t>
            </a:r>
            <a:r>
              <a:rPr kumimoji="1" lang="en-US" altLang="ko-KR" dirty="0" smtClean="0">
                <a:solidFill>
                  <a:schemeClr val="tx1"/>
                </a:solidFill>
              </a:rPr>
              <a:t>”</a:t>
            </a:r>
          </a:p>
          <a:p>
            <a:r>
              <a:rPr kumimoji="1" lang="en-US" altLang="ko-KR" dirty="0">
                <a:solidFill>
                  <a:schemeClr val="tx1"/>
                </a:solidFill>
              </a:rPr>
              <a:t>	</a:t>
            </a:r>
            <a:r>
              <a:rPr kumimoji="1" lang="en-US" altLang="ko-KR" dirty="0" smtClean="0">
                <a:solidFill>
                  <a:schemeClr val="tx1"/>
                </a:solidFill>
              </a:rPr>
              <a:t>}</a:t>
            </a:r>
          </a:p>
          <a:p>
            <a:r>
              <a:rPr kumimoji="1" lang="en-US" altLang="ko-KR" dirty="0" smtClean="0"/>
              <a:t>}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47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O.O.P</a:t>
            </a:r>
            <a:endParaRPr kumimoji="1" lang="ko-KR" altLang="en-US" dirty="0"/>
          </a:p>
        </p:txBody>
      </p:sp>
      <p:sp>
        <p:nvSpPr>
          <p:cNvPr id="4" name="한쪽 모서리는 잘리고 다른 쪽 모서리는 둥근 사각형 3"/>
          <p:cNvSpPr/>
          <p:nvPr/>
        </p:nvSpPr>
        <p:spPr>
          <a:xfrm>
            <a:off x="459103" y="1707614"/>
            <a:ext cx="11040028" cy="4792337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/>
              <a:t>public class </a:t>
            </a:r>
            <a:r>
              <a:rPr lang="en-US" altLang="ko-KR" dirty="0" err="1"/>
              <a:t>MainActivity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extends </a:t>
            </a:r>
            <a:r>
              <a:rPr lang="en-US" altLang="ko-KR" dirty="0" err="1" smtClean="0">
                <a:solidFill>
                  <a:srgbClr val="FF0000"/>
                </a:solidFill>
              </a:rPr>
              <a:t>AppCompatActivity</a:t>
            </a:r>
            <a:r>
              <a:rPr lang="en-US" altLang="ko-KR" dirty="0" smtClean="0"/>
              <a:t> {</a:t>
            </a:r>
          </a:p>
          <a:p>
            <a:r>
              <a:rPr kumimoji="1" lang="en-US" altLang="ko-KR" smtClean="0"/>
              <a:t>	</a:t>
            </a:r>
            <a:r>
              <a:rPr kumimoji="1" lang="mr-IN" altLang="ko-KR" smtClean="0"/>
              <a:t>…</a:t>
            </a:r>
            <a:endParaRPr kumimoji="1" lang="en-US" altLang="ko-KR" dirty="0" smtClean="0"/>
          </a:p>
          <a:p>
            <a:r>
              <a:rPr kumimoji="1" lang="en-US" altLang="ko-KR" dirty="0" smtClean="0"/>
              <a:t>}</a:t>
            </a:r>
          </a:p>
          <a:p>
            <a:endParaRPr kumimoji="1" lang="en-US" altLang="ko-KR" dirty="0" smtClean="0"/>
          </a:p>
          <a:p>
            <a:endParaRPr kumimoji="1" lang="en-US" altLang="ko-KR" dirty="0"/>
          </a:p>
          <a:p>
            <a:pPr algn="ctr"/>
            <a:r>
              <a:rPr kumimoji="1" lang="en-US" altLang="ko-KR" dirty="0" err="1" smtClean="0"/>
              <a:t>AppCompatActivity</a:t>
            </a:r>
            <a:r>
              <a:rPr kumimoji="1" lang="en-US" altLang="ko-KR" dirty="0" smtClean="0"/>
              <a:t> </a:t>
            </a:r>
            <a:r>
              <a:rPr kumimoji="1" lang="ko-KR" altLang="en-US" dirty="0" smtClean="0"/>
              <a:t>라는 부모가 가지고있는 변수와 함수를 모두 가져오는 형태</a:t>
            </a:r>
            <a:r>
              <a:rPr kumimoji="1"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3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686668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쓰레드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(Thread)</a:t>
            </a:r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en-US" altLang="ko-KR" sz="3200" dirty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endParaRPr kumimoji="1" lang="en-US" altLang="ko-KR" sz="3200" dirty="0" smtClean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r>
              <a:rPr kumimoji="1" lang="ko-KR" altLang="en-US" sz="2400" dirty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컴퓨터 공학에서 굉장히 중요한 </a:t>
            </a:r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개념</a:t>
            </a:r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76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706123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ko-KR" sz="3200" b="1" dirty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82" y="2306711"/>
            <a:ext cx="1625600" cy="162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6315" y="2454983"/>
            <a:ext cx="4552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본래 컴퓨터에는 </a:t>
            </a:r>
            <a:r>
              <a:rPr kumimoji="1" lang="en-US" altLang="ko-KR" dirty="0" smtClean="0"/>
              <a:t>CPU </a:t>
            </a:r>
            <a:r>
              <a:rPr kumimoji="1" lang="ko-KR" altLang="en-US" dirty="0" smtClean="0"/>
              <a:t>하나만 존재</a:t>
            </a:r>
            <a:endParaRPr kumimoji="1" lang="en-US" altLang="ko-KR" dirty="0" smtClean="0"/>
          </a:p>
          <a:p>
            <a:endParaRPr kumimoji="1" lang="en-US" altLang="ko-KR" dirty="0"/>
          </a:p>
          <a:p>
            <a:r>
              <a:rPr kumimoji="1" lang="en-US" altLang="ko-KR" dirty="0" smtClean="0"/>
              <a:t>CPU</a:t>
            </a:r>
            <a:r>
              <a:rPr kumimoji="1" lang="ko-KR" altLang="en-US" dirty="0" smtClean="0"/>
              <a:t>는 사람의 뇌와 비슷</a:t>
            </a:r>
            <a:endParaRPr kumimoji="1" lang="en-US" altLang="ko-KR" dirty="0" smtClean="0"/>
          </a:p>
          <a:p>
            <a:endParaRPr kumimoji="1" lang="en-US" altLang="ko-KR" dirty="0"/>
          </a:p>
          <a:p>
            <a:r>
              <a:rPr kumimoji="1" lang="ko-KR" altLang="en-US" dirty="0" smtClean="0"/>
              <a:t>즉 </a:t>
            </a:r>
            <a:r>
              <a:rPr kumimoji="1" lang="en-US" altLang="ko-KR" dirty="0" smtClean="0"/>
              <a:t>CPU </a:t>
            </a:r>
            <a:r>
              <a:rPr kumimoji="1" lang="ko-KR" altLang="en-US" dirty="0" smtClean="0"/>
              <a:t>한번에 하나의 일 밖에 못함</a:t>
            </a:r>
            <a:endParaRPr kumimoji="1" lang="ko-KR" altLang="en-US" dirty="0"/>
          </a:p>
        </p:txBody>
      </p:sp>
      <p:cxnSp>
        <p:nvCxnSpPr>
          <p:cNvPr id="7" name="꺾인 연결선[E] 6"/>
          <p:cNvCxnSpPr>
            <a:stCxn id="4" idx="2"/>
          </p:cNvCxnSpPr>
          <p:nvPr/>
        </p:nvCxnSpPr>
        <p:spPr>
          <a:xfrm rot="16200000" flipH="1">
            <a:off x="4921593" y="1195899"/>
            <a:ext cx="1738915" cy="721173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050" y="5799148"/>
            <a:ext cx="450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>
                <a:solidFill>
                  <a:srgbClr val="FF0000"/>
                </a:solidFill>
              </a:rPr>
              <a:t>하나의 흐름만 존재 </a:t>
            </a:r>
            <a:r>
              <a:rPr kumimoji="1" lang="en-US" altLang="ko-KR" dirty="0" smtClean="0">
                <a:solidFill>
                  <a:srgbClr val="FF0000"/>
                </a:solidFill>
              </a:rPr>
              <a:t>=</a:t>
            </a:r>
            <a:r>
              <a:rPr kumimoji="1" lang="ko-KR" altLang="en-US" dirty="0" smtClean="0">
                <a:solidFill>
                  <a:srgbClr val="FF0000"/>
                </a:solidFill>
              </a:rPr>
              <a:t> 하나의 쓰레드만 존재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706123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ko-KR" sz="3200" b="1" dirty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82" y="2306711"/>
            <a:ext cx="1625600" cy="162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04406" y="4226256"/>
            <a:ext cx="89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>
                <a:solidFill>
                  <a:srgbClr val="FF0000"/>
                </a:solidFill>
              </a:rPr>
              <a:t>쓰레드 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2185182" y="3932310"/>
            <a:ext cx="7211737" cy="1738915"/>
            <a:chOff x="2185182" y="3932310"/>
            <a:chExt cx="7211737" cy="1738915"/>
          </a:xfrm>
        </p:grpSpPr>
        <p:cxnSp>
          <p:nvCxnSpPr>
            <p:cNvPr id="7" name="꺾인 연결선[E] 6"/>
            <p:cNvCxnSpPr>
              <a:stCxn id="4" idx="2"/>
            </p:cNvCxnSpPr>
            <p:nvPr/>
          </p:nvCxnSpPr>
          <p:spPr>
            <a:xfrm rot="16200000" flipH="1">
              <a:off x="4921593" y="1195899"/>
              <a:ext cx="1738915" cy="7211737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꺾인 연결선[E] 7"/>
            <p:cNvCxnSpPr/>
            <p:nvPr/>
          </p:nvCxnSpPr>
          <p:spPr>
            <a:xfrm flipV="1">
              <a:off x="5379396" y="4659549"/>
              <a:ext cx="4017523" cy="1011676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8504405" y="5301893"/>
            <a:ext cx="89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>
                <a:solidFill>
                  <a:srgbClr val="FF0000"/>
                </a:solidFill>
              </a:rPr>
              <a:t>쓰레드 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686668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쓰레드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(Thread)</a:t>
            </a:r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en-US" altLang="ko-KR" sz="3200" dirty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endParaRPr kumimoji="1" lang="en-US" altLang="ko-KR" sz="3200" dirty="0" smtClean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프로그램이 진행하는데 두 가지 이상의 흐름으로 진행할 수 있도록 하는 것</a:t>
            </a:r>
            <a:endParaRPr kumimoji="1" lang="en-US" altLang="ko-KR" sz="2400" dirty="0" smtClean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멀티가 가능</a:t>
            </a:r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endParaRPr kumimoji="1" lang="en-US" altLang="ko-KR" sz="2400" dirty="0" smtClean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pPr algn="ctr"/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두가지 이상의 작업이 가능</a:t>
            </a:r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30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434" y="2959100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3600" b="1" dirty="0" smtClean="0"/>
              <a:t>어플리케이션의 동적인 이벤트 처리하는 파일은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/>
          </a:p>
          <a:p>
            <a:pPr algn="ctr"/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                          </a:t>
            </a:r>
            <a:r>
              <a:rPr kumimoji="1" lang="en-US" altLang="ko-KR" sz="3600" b="1" dirty="0" smtClean="0"/>
              <a:t>)</a:t>
            </a:r>
            <a:r>
              <a:rPr kumimoji="1" lang="ko-KR" altLang="en-US" sz="3600" b="1" dirty="0" smtClean="0"/>
              <a:t> 이다</a:t>
            </a:r>
            <a:r>
              <a:rPr kumimoji="1" lang="en-US" altLang="ko-KR" sz="3600" b="1" dirty="0" smtClean="0"/>
              <a:t>.</a:t>
            </a:r>
            <a:endParaRPr kumimoji="1"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7800" y="5765800"/>
            <a:ext cx="444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>
                <a:solidFill>
                  <a:srgbClr val="FF0000"/>
                </a:solidFill>
              </a:rPr>
              <a:t>MainActivity.java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686668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핸들러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(Handler)</a:t>
            </a:r>
            <a:r>
              <a:rPr kumimoji="1" lang="ko-KR" altLang="en-US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 </a:t>
            </a:r>
            <a:r>
              <a:rPr kumimoji="1" lang="en-US" altLang="ko-KR" sz="4000" dirty="0" smtClean="0">
                <a:solidFill>
                  <a:schemeClr val="tx1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?</a:t>
            </a:r>
            <a:endParaRPr kumimoji="1" lang="en-US" altLang="ko-KR" sz="3200" dirty="0">
              <a:solidFill>
                <a:schemeClr val="tx1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73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686668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933855" y="343386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1416996" y="488004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05089" y="2989194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/>
              <a:t>메인 쓰레드</a:t>
            </a:r>
            <a:endParaRPr kumimoji="1"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685507" y="4435373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서브 쓰레드</a:t>
            </a:r>
            <a:endParaRPr kumimoji="1"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12708" y="3894126"/>
            <a:ext cx="836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두 쓰레드는 서로의 데이터를 주고받을 수 없는 독립적인 존재</a:t>
            </a:r>
            <a:endParaRPr kumimoji="1" lang="ko-KR" altLang="en-US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93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4" y="1686668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933855" y="343386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1416996" y="488004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05089" y="2989194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/>
              <a:t>메인 쓰레드</a:t>
            </a:r>
            <a:endParaRPr kumimoji="1"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685507" y="4435373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서브 쓰레드</a:t>
            </a:r>
            <a:endParaRPr kumimoji="1" lang="ko-KR" altLang="en-US" dirty="0"/>
          </a:p>
        </p:txBody>
      </p:sp>
      <p:cxnSp>
        <p:nvCxnSpPr>
          <p:cNvPr id="5" name="꺾인 연결선[E] 4"/>
          <p:cNvCxnSpPr/>
          <p:nvPr/>
        </p:nvCxnSpPr>
        <p:spPr>
          <a:xfrm rot="16200000" flipH="1">
            <a:off x="2321446" y="3533498"/>
            <a:ext cx="1446180" cy="1246909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6197" y="3720948"/>
            <a:ext cx="4998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서로의 데이터를 주고받기 위해서는 </a:t>
            </a:r>
            <a:endParaRPr kumimoji="1" lang="en-US" altLang="ko-KR" sz="2400" dirty="0" smtClean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  <a:p>
            <a:r>
              <a:rPr kumimoji="1" lang="ko-KR" altLang="en-US" sz="24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서로를 연결해줄 다리가 필요  </a:t>
            </a:r>
            <a:endParaRPr kumimoji="1" lang="ko-KR" altLang="en-US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92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604433" y="1707172"/>
            <a:ext cx="10749367" cy="489955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ko-KR" sz="24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933855" y="343386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1416996" y="4880043"/>
            <a:ext cx="9717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05089" y="2989194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mtClean="0"/>
              <a:t>메인 쓰레드</a:t>
            </a:r>
            <a:endParaRPr kumimoji="1"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685507" y="4435373"/>
            <a:ext cx="14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 smtClean="0"/>
              <a:t>서브 쓰레드</a:t>
            </a:r>
            <a:endParaRPr kumimoji="1" lang="ko-KR" altLang="en-US" dirty="0"/>
          </a:p>
        </p:txBody>
      </p:sp>
      <p:cxnSp>
        <p:nvCxnSpPr>
          <p:cNvPr id="5" name="꺾인 연결선[E] 4"/>
          <p:cNvCxnSpPr/>
          <p:nvPr/>
        </p:nvCxnSpPr>
        <p:spPr>
          <a:xfrm rot="16200000" flipH="1">
            <a:off x="2321446" y="3533498"/>
            <a:ext cx="1446180" cy="1246909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6196" y="3850598"/>
            <a:ext cx="499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400" dirty="0" smtClean="0">
                <a:latin typeface="Adobe Gothic Std B" charset="-127"/>
                <a:ea typeface="Adobe Gothic Std B" charset="-127"/>
                <a:cs typeface="Adobe Gothic Std B" charset="-127"/>
              </a:rPr>
              <a:t>이 다리가</a:t>
            </a:r>
            <a:r>
              <a:rPr kumimoji="1" lang="en-US" altLang="ko-KR" sz="2400" dirty="0">
                <a:latin typeface="Adobe Gothic Std B" charset="-127"/>
                <a:ea typeface="Adobe Gothic Std B" charset="-127"/>
                <a:cs typeface="Adobe Gothic Std B" charset="-127"/>
              </a:rPr>
              <a:t> </a:t>
            </a:r>
            <a:r>
              <a:rPr kumimoji="1" lang="ko-KR" altLang="en-US" sz="32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핸들러</a:t>
            </a:r>
            <a:r>
              <a:rPr kumimoji="1" lang="en-US" altLang="ko-KR" sz="3200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(Handler)</a:t>
            </a:r>
            <a:endParaRPr kumimoji="1" lang="ko-KR" altLang="en-US" sz="3200" dirty="0">
              <a:solidFill>
                <a:srgbClr val="FF0000"/>
              </a:solidFill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03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자동 카운트 프로그램 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en-US" altLang="ko-KR" b="1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activity_main.java</a:t>
            </a:r>
            <a:r>
              <a:rPr lang="en-US" altLang="ko-KR" b="1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kumimoji="1" lang="ko-KR" altLang="en-US" dirty="0"/>
          </a:p>
        </p:txBody>
      </p:sp>
      <p:pic>
        <p:nvPicPr>
          <p:cNvPr id="7" name="KakaoTalk_Video_2018-04-02-22-31-31_98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54207" y="1399142"/>
            <a:ext cx="2649820" cy="545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734" y="2959100"/>
            <a:ext cx="11028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smtClean="0"/>
              <a:t>C</a:t>
            </a:r>
            <a:r>
              <a:rPr kumimoji="1" lang="ko-KR" altLang="en-US" sz="3600" b="1" dirty="0" smtClean="0"/>
              <a:t>언어 </a:t>
            </a:r>
            <a:r>
              <a:rPr kumimoji="1" lang="en-US" altLang="ko-KR" sz="3600" b="1" dirty="0" smtClean="0"/>
              <a:t>main </a:t>
            </a:r>
            <a:r>
              <a:rPr kumimoji="1" lang="ko-KR" altLang="en-US" sz="3600" b="1" dirty="0" smtClean="0"/>
              <a:t>함수와 유사한 함수는 </a:t>
            </a:r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                </a:t>
            </a:r>
            <a:r>
              <a:rPr kumimoji="1" lang="en-US" altLang="ko-KR" sz="3600" b="1" dirty="0" smtClean="0"/>
              <a:t>)</a:t>
            </a:r>
            <a:r>
              <a:rPr kumimoji="1" lang="ko-KR" altLang="en-US" sz="3600" b="1" dirty="0" smtClean="0"/>
              <a:t> 이다</a:t>
            </a:r>
            <a:endParaRPr kumimoji="1"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7800" y="5765800"/>
            <a:ext cx="444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>
                <a:solidFill>
                  <a:srgbClr val="FF0000"/>
                </a:solidFill>
              </a:rPr>
              <a:t>onCreate</a:t>
            </a:r>
            <a:r>
              <a:rPr kumimoji="1" lang="en-US" altLang="ko-KR" sz="3600" b="1" dirty="0" smtClean="0">
                <a:solidFill>
                  <a:srgbClr val="FF0000"/>
                </a:solidFill>
              </a:rPr>
              <a:t>()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734" y="2959100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smtClean="0"/>
              <a:t>&lt;</a:t>
            </a:r>
            <a:r>
              <a:rPr kumimoji="1" lang="en-US" altLang="ko-KR" sz="3600" b="1" dirty="0" err="1" smtClean="0"/>
              <a:t>LinearLayout</a:t>
            </a:r>
            <a:r>
              <a:rPr kumimoji="1" lang="en-US" altLang="ko-KR" sz="3600" b="1" dirty="0" smtClean="0"/>
              <a:t>&gt; </a:t>
            </a:r>
            <a:r>
              <a:rPr kumimoji="1" lang="ko-KR" altLang="en-US" sz="3600" b="1" dirty="0" smtClean="0"/>
              <a:t>에서 방향성을 의미하는 속성은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 smtClean="0"/>
          </a:p>
          <a:p>
            <a:pPr algn="ctr"/>
            <a:r>
              <a:rPr kumimoji="1" lang="en-US" altLang="ko-KR" sz="3600" b="1" dirty="0" smtClean="0"/>
              <a:t>(</a:t>
            </a:r>
            <a:r>
              <a:rPr kumimoji="1" lang="ko-KR" altLang="en-US" sz="3600" b="1" dirty="0" smtClean="0"/>
              <a:t>           </a:t>
            </a:r>
            <a:r>
              <a:rPr kumimoji="1" lang="en-US" altLang="ko-KR" sz="3600" b="1" dirty="0" smtClean="0"/>
              <a:t>)</a:t>
            </a:r>
            <a:r>
              <a:rPr kumimoji="1" lang="ko-KR" altLang="en-US" sz="3600" b="1" dirty="0" smtClean="0"/>
              <a:t> 이다</a:t>
            </a:r>
            <a:endParaRPr kumimoji="1"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7800" y="5765800"/>
            <a:ext cx="444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smtClean="0">
                <a:solidFill>
                  <a:srgbClr val="FF0000"/>
                </a:solidFill>
              </a:rPr>
              <a:t>orientation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5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dirty="0" smtClean="0">
                <a:latin typeface="+mn-ea"/>
                <a:cs typeface="Adobe Gothic Std B" charset="-127"/>
              </a:rPr>
              <a:t>‘</a:t>
            </a:r>
            <a:r>
              <a:rPr kumimoji="1" lang="ko-KR" altLang="en-US" sz="3600" dirty="0" smtClean="0">
                <a:latin typeface="+mn-ea"/>
                <a:cs typeface="Adobe Gothic Std B" charset="-127"/>
              </a:rPr>
              <a:t>뷰에게 클릭이라는 </a:t>
            </a:r>
            <a:r>
              <a:rPr kumimoji="1" lang="ko-KR" altLang="en-US" sz="3600" dirty="0">
                <a:latin typeface="+mn-ea"/>
                <a:cs typeface="Adobe Gothic Std B" charset="-127"/>
              </a:rPr>
              <a:t>행위를 할때 까지 </a:t>
            </a:r>
            <a:r>
              <a:rPr kumimoji="1" lang="ko-KR" altLang="en-US" sz="3600" dirty="0" smtClean="0">
                <a:latin typeface="+mn-ea"/>
                <a:cs typeface="Adobe Gothic Std B" charset="-127"/>
              </a:rPr>
              <a:t>듣고있는</a:t>
            </a:r>
            <a:endParaRPr kumimoji="1" lang="en-US" altLang="ko-KR" sz="3600" dirty="0" smtClean="0">
              <a:latin typeface="+mn-ea"/>
              <a:cs typeface="Adobe Gothic Std B" charset="-127"/>
            </a:endParaRPr>
          </a:p>
          <a:p>
            <a:pPr algn="ctr"/>
            <a:endParaRPr kumimoji="1" lang="en-US" altLang="ko-KR" sz="3600" dirty="0" smtClean="0">
              <a:latin typeface="+mn-ea"/>
              <a:cs typeface="Adobe Gothic Std B" charset="-127"/>
            </a:endParaRPr>
          </a:p>
          <a:p>
            <a:pPr algn="ctr"/>
            <a:r>
              <a:rPr kumimoji="1" lang="ko-KR" altLang="en-US" sz="3600" dirty="0" smtClean="0">
                <a:latin typeface="+mn-ea"/>
                <a:cs typeface="Adobe Gothic Std B" charset="-127"/>
              </a:rPr>
              <a:t>관리자</a:t>
            </a:r>
            <a:r>
              <a:rPr kumimoji="1" lang="en-US" altLang="ko-KR" sz="3600" dirty="0" smtClean="0">
                <a:latin typeface="+mn-ea"/>
                <a:cs typeface="Adobe Gothic Std B" charset="-127"/>
              </a:rPr>
              <a:t>’</a:t>
            </a:r>
            <a:r>
              <a:rPr kumimoji="1" lang="ko-KR" altLang="en-US" sz="3600" dirty="0" smtClean="0">
                <a:latin typeface="+mn-ea"/>
                <a:cs typeface="Adobe Gothic Std B" charset="-127"/>
              </a:rPr>
              <a:t>라고 불리는 이것은 무엇인가 </a:t>
            </a:r>
            <a:r>
              <a:rPr kumimoji="1" lang="en-US" altLang="ko-KR" sz="3600" dirty="0" smtClean="0">
                <a:latin typeface="+mn-ea"/>
                <a:cs typeface="Adobe Gothic Std B" charset="-127"/>
              </a:rPr>
              <a:t>?</a:t>
            </a:r>
            <a:endParaRPr kumimoji="1" lang="en-US" altLang="ko-KR" sz="3600" dirty="0">
              <a:latin typeface="+mn-ea"/>
              <a:cs typeface="Adobe Gothic Std B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9852" y="5926006"/>
            <a:ext cx="415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 err="1" smtClean="0">
                <a:solidFill>
                  <a:srgbClr val="FF0000"/>
                </a:solidFill>
              </a:rPr>
              <a:t>View.OnClickListener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7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/>
              <a:t>android:text</a:t>
            </a:r>
            <a:r>
              <a:rPr kumimoji="1" lang="ko-KR" altLang="en-US" sz="3600" b="1" dirty="0" smtClean="0"/>
              <a:t> 속성은 원래 </a:t>
            </a:r>
            <a:r>
              <a:rPr kumimoji="1" lang="en-US" altLang="ko-KR" sz="3600" b="1" dirty="0" smtClean="0"/>
              <a:t>&lt;</a:t>
            </a:r>
            <a:r>
              <a:rPr kumimoji="1" lang="en-US" altLang="ko-KR" sz="3600" b="1" dirty="0" err="1" smtClean="0"/>
              <a:t>TextView</a:t>
            </a:r>
            <a:r>
              <a:rPr kumimoji="1" lang="en-US" altLang="ko-KR" sz="3600" b="1" dirty="0" smtClean="0"/>
              <a:t>&gt;</a:t>
            </a:r>
            <a:r>
              <a:rPr kumimoji="1" lang="ko-KR" altLang="en-US" sz="3600" b="1" dirty="0" smtClean="0"/>
              <a:t>의 속성이지만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/>
          </a:p>
          <a:p>
            <a:pPr algn="ctr"/>
            <a:r>
              <a:rPr kumimoji="1" lang="ko-KR" altLang="en-US" sz="3600" b="1" dirty="0" smtClean="0"/>
              <a:t> </a:t>
            </a:r>
            <a:r>
              <a:rPr kumimoji="1" lang="en-US" altLang="ko-KR" sz="3600" b="1" dirty="0" smtClean="0"/>
              <a:t>&lt;Button&gt;</a:t>
            </a:r>
            <a:r>
              <a:rPr kumimoji="1" lang="ko-KR" altLang="en-US" sz="3600" b="1" dirty="0" smtClean="0"/>
              <a:t>도 사용 가능하다</a:t>
            </a:r>
            <a:r>
              <a:rPr kumimoji="1" lang="en-US" altLang="ko-KR" sz="3600" b="1" dirty="0" smtClean="0"/>
              <a:t>.</a:t>
            </a:r>
            <a:r>
              <a:rPr kumimoji="1" lang="ko-KR" altLang="en-US" sz="3600" b="1" dirty="0" smtClean="0"/>
              <a:t> 왜 그러한가</a:t>
            </a:r>
            <a:r>
              <a:rPr kumimoji="1" lang="en-US" altLang="ko-KR" sz="3600" b="1" dirty="0" smtClean="0"/>
              <a:t>?</a:t>
            </a:r>
            <a:endParaRPr kumimoji="1" lang="ko-KR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66362" y="5780532"/>
            <a:ext cx="81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 smtClean="0">
                <a:solidFill>
                  <a:srgbClr val="FF0000"/>
                </a:solidFill>
              </a:rPr>
              <a:t>&lt;Button&gt; </a:t>
            </a:r>
            <a:r>
              <a:rPr kumimoji="1" lang="ko-KR" altLang="en-US" sz="3600" b="1" dirty="0" smtClean="0">
                <a:solidFill>
                  <a:srgbClr val="FF0000"/>
                </a:solidFill>
              </a:rPr>
              <a:t>이 </a:t>
            </a:r>
            <a:r>
              <a:rPr kumimoji="1" lang="en-US" altLang="ko-KR" sz="3600" b="1" dirty="0" smtClean="0">
                <a:solidFill>
                  <a:srgbClr val="FF0000"/>
                </a:solidFill>
              </a:rPr>
              <a:t>&lt;</a:t>
            </a:r>
            <a:r>
              <a:rPr kumimoji="1" lang="en-US" altLang="ko-KR" sz="3600" b="1" dirty="0" err="1" smtClean="0">
                <a:solidFill>
                  <a:srgbClr val="FF0000"/>
                </a:solidFill>
              </a:rPr>
              <a:t>TextView</a:t>
            </a:r>
            <a:r>
              <a:rPr kumimoji="1" lang="en-US" altLang="ko-KR" sz="3600" b="1" dirty="0" smtClean="0">
                <a:solidFill>
                  <a:srgbClr val="FF0000"/>
                </a:solidFill>
              </a:rPr>
              <a:t>&gt;</a:t>
            </a:r>
            <a:r>
              <a:rPr kumimoji="1" lang="ko-KR" altLang="en-US" sz="3600" b="1" dirty="0" smtClean="0">
                <a:solidFill>
                  <a:srgbClr val="FF0000"/>
                </a:solidFill>
              </a:rPr>
              <a:t>의 자식이기 때문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b="1" dirty="0" err="1" smtClean="0"/>
              <a:t>activity_main.xml</a:t>
            </a:r>
            <a:r>
              <a:rPr kumimoji="1" lang="en-US" altLang="ko-KR" sz="3600" b="1" dirty="0" smtClean="0"/>
              <a:t> </a:t>
            </a:r>
            <a:r>
              <a:rPr kumimoji="1" lang="ko-KR" altLang="en-US" sz="3600" b="1" dirty="0" smtClean="0"/>
              <a:t>에서 뷰들에게 이름을 부여하는</a:t>
            </a:r>
            <a:endParaRPr kumimoji="1" lang="en-US" altLang="ko-KR" sz="3600" b="1" dirty="0" smtClean="0"/>
          </a:p>
          <a:p>
            <a:pPr algn="ctr"/>
            <a:endParaRPr kumimoji="1" lang="en-US" altLang="ko-KR" sz="3600" b="1" dirty="0"/>
          </a:p>
          <a:p>
            <a:pPr algn="ctr"/>
            <a:r>
              <a:rPr kumimoji="1" lang="ko-KR" altLang="en-US" sz="3600" b="1" dirty="0" smtClean="0"/>
              <a:t> 기능을 가진 속성은 무엇인가</a:t>
            </a:r>
            <a:r>
              <a:rPr kumimoji="1" lang="en-US" altLang="ko-KR" sz="3600" b="1" dirty="0" smtClean="0"/>
              <a:t>?</a:t>
            </a:r>
            <a:endParaRPr kumimoji="1" lang="ko-KR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50411" y="5624669"/>
            <a:ext cx="2536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4400" b="1" dirty="0" err="1" smtClean="0">
                <a:solidFill>
                  <a:srgbClr val="FF0000"/>
                </a:solidFill>
              </a:rPr>
              <a:t>android:id</a:t>
            </a:r>
            <a:endParaRPr kumimoji="1" lang="ko-KR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지난 강의</a:t>
            </a:r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434" y="1976581"/>
            <a:ext cx="11028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3600" dirty="0" err="1" smtClean="0">
                <a:latin typeface="+mn-ea"/>
                <a:cs typeface="Adobe Gothic Std B" charset="-127"/>
              </a:rPr>
              <a:t>onClick</a:t>
            </a:r>
            <a:r>
              <a:rPr kumimoji="1" lang="en-US" altLang="ko-KR" sz="3600" dirty="0" smtClean="0">
                <a:latin typeface="+mn-ea"/>
                <a:cs typeface="Adobe Gothic Std B" charset="-127"/>
              </a:rPr>
              <a:t>() </a:t>
            </a:r>
            <a:r>
              <a:rPr kumimoji="1" lang="ko-KR" altLang="en-US" sz="3600" dirty="0" smtClean="0">
                <a:latin typeface="+mn-ea"/>
                <a:cs typeface="Adobe Gothic Std B" charset="-127"/>
              </a:rPr>
              <a:t>함수에서 뷰의 </a:t>
            </a:r>
            <a:r>
              <a:rPr kumimoji="1" lang="en-US" altLang="ko-KR" sz="3600" dirty="0" smtClean="0">
                <a:latin typeface="+mn-ea"/>
                <a:cs typeface="Adobe Gothic Std B" charset="-127"/>
              </a:rPr>
              <a:t>id</a:t>
            </a:r>
            <a:r>
              <a:rPr kumimoji="1" lang="ko-KR" altLang="en-US" sz="3600" dirty="0" smtClean="0">
                <a:latin typeface="+mn-ea"/>
                <a:cs typeface="Adobe Gothic Std B" charset="-127"/>
              </a:rPr>
              <a:t> 값을 </a:t>
            </a:r>
            <a:endParaRPr kumimoji="1" lang="en-US" altLang="ko-KR" sz="3600" dirty="0" smtClean="0">
              <a:latin typeface="+mn-ea"/>
              <a:cs typeface="Adobe Gothic Std B" charset="-127"/>
            </a:endParaRPr>
          </a:p>
          <a:p>
            <a:pPr algn="ctr"/>
            <a:endParaRPr kumimoji="1" lang="en-US" altLang="ko-KR" sz="3600" dirty="0">
              <a:latin typeface="+mn-ea"/>
              <a:cs typeface="Adobe Gothic Std B" charset="-127"/>
            </a:endParaRPr>
          </a:p>
          <a:p>
            <a:pPr algn="ctr"/>
            <a:r>
              <a:rPr kumimoji="1" lang="ko-KR" altLang="en-US" sz="3600" dirty="0" smtClean="0">
                <a:latin typeface="+mn-ea"/>
                <a:cs typeface="Adobe Gothic Std B" charset="-127"/>
              </a:rPr>
              <a:t>얻기 위해 사용하는 함수는 무엇인가</a:t>
            </a:r>
            <a:r>
              <a:rPr kumimoji="1" lang="en-US" altLang="ko-KR" sz="3600" dirty="0" smtClean="0">
                <a:latin typeface="+mn-ea"/>
                <a:cs typeface="Adobe Gothic Std B" charset="-127"/>
              </a:rPr>
              <a:t>?</a:t>
            </a:r>
            <a:endParaRPr kumimoji="1" lang="en-US" altLang="ko-KR" sz="3600" dirty="0">
              <a:latin typeface="+mn-ea"/>
              <a:cs typeface="Adobe Gothic Std B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4229" y="5936397"/>
            <a:ext cx="232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 err="1" smtClean="0">
                <a:solidFill>
                  <a:srgbClr val="FF0000"/>
                </a:solidFill>
              </a:rPr>
              <a:t>view.getId</a:t>
            </a:r>
            <a:r>
              <a:rPr kumimoji="1" lang="en-US" altLang="ko-KR" sz="3600" b="1" dirty="0" smtClean="0">
                <a:solidFill>
                  <a:srgbClr val="FF0000"/>
                </a:solidFill>
              </a:rPr>
              <a:t>()</a:t>
            </a:r>
            <a:endParaRPr kumimoji="1"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6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5736</TotalTime>
  <Words>480</Words>
  <Application>Microsoft Macintosh PowerPoint</Application>
  <PresentationFormat>와이드스크린</PresentationFormat>
  <Paragraphs>185</Paragraphs>
  <Slides>34</Slides>
  <Notes>1</Notes>
  <HiddenSlides>0</HiddenSlides>
  <MMClips>1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3" baseType="lpstr">
      <vt:lpstr>나눔고딕</vt:lpstr>
      <vt:lpstr>Adobe 고딕 Std B</vt:lpstr>
      <vt:lpstr>Adobe Gothic Std B</vt:lpstr>
      <vt:lpstr>Calibri</vt:lpstr>
      <vt:lpstr>Nanum Gothic</vt:lpstr>
      <vt:lpstr>Segoe UI</vt:lpstr>
      <vt:lpstr>Segoe UI Light</vt:lpstr>
      <vt:lpstr>Arial</vt:lpstr>
      <vt:lpstr>WelcomeDoc</vt:lpstr>
      <vt:lpstr>안드로이드</vt:lpstr>
      <vt:lpstr>지난 강의</vt:lpstr>
      <vt:lpstr>지난 강의</vt:lpstr>
      <vt:lpstr>지난 강의</vt:lpstr>
      <vt:lpstr>지난 강의</vt:lpstr>
      <vt:lpstr>지난 강의</vt:lpstr>
      <vt:lpstr>지난 강의</vt:lpstr>
      <vt:lpstr>지난 강의</vt:lpstr>
      <vt:lpstr>지난 강의</vt:lpstr>
      <vt:lpstr>지난 강의</vt:lpstr>
      <vt:lpstr>지난 강의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O.O.P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  <vt:lpstr>자동 카운트 프로그램 (activity_main.java)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음성 기반 회의록</dc:title>
  <dc:creator>Registered User</dc:creator>
  <cp:keywords/>
  <cp:lastModifiedBy>Microsoft Office 사용자</cp:lastModifiedBy>
  <cp:revision>166</cp:revision>
  <dcterms:created xsi:type="dcterms:W3CDTF">2017-06-04T12:35:01Z</dcterms:created>
  <dcterms:modified xsi:type="dcterms:W3CDTF">2018-04-10T12:14:16Z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