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1" r:id="rId6"/>
    <p:sldId id="260" r:id="rId7"/>
    <p:sldId id="263" r:id="rId8"/>
    <p:sldId id="264" r:id="rId9"/>
    <p:sldId id="266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9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14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3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4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1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04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5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32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40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3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61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D505B-072E-4806-859D-DDFE33F342B2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2021-03-24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27B83-A409-4B9C-AEF2-1EDB3CC89606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6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사각형 32"/>
          <p:cNvSpPr/>
          <p:nvPr/>
        </p:nvSpPr>
        <p:spPr>
          <a:xfrm>
            <a:off x="3886073" y="1602757"/>
            <a:ext cx="4495800" cy="3667743"/>
          </a:xfrm>
          <a:custGeom>
            <a:avLst/>
            <a:gdLst>
              <a:gd name="connsiteX0" fmla="*/ 0 w 4495800"/>
              <a:gd name="connsiteY0" fmla="*/ 0 h 3667743"/>
              <a:gd name="connsiteX1" fmla="*/ 4495800 w 4495800"/>
              <a:gd name="connsiteY1" fmla="*/ 0 h 3667743"/>
              <a:gd name="connsiteX2" fmla="*/ 4495800 w 4495800"/>
              <a:gd name="connsiteY2" fmla="*/ 3667743 h 3667743"/>
              <a:gd name="connsiteX3" fmla="*/ 0 w 4495800"/>
              <a:gd name="connsiteY3" fmla="*/ 3667743 h 3667743"/>
              <a:gd name="connsiteX4" fmla="*/ 0 w 4495800"/>
              <a:gd name="connsiteY4" fmla="*/ 0 h 3667743"/>
              <a:gd name="connsiteX0" fmla="*/ 0 w 4495800"/>
              <a:gd name="connsiteY0" fmla="*/ 0 h 3667743"/>
              <a:gd name="connsiteX1" fmla="*/ 4359998 w 4495800"/>
              <a:gd name="connsiteY1" fmla="*/ 0 h 3667743"/>
              <a:gd name="connsiteX2" fmla="*/ 4495800 w 4495800"/>
              <a:gd name="connsiteY2" fmla="*/ 3667743 h 3667743"/>
              <a:gd name="connsiteX3" fmla="*/ 0 w 4495800"/>
              <a:gd name="connsiteY3" fmla="*/ 3667743 h 3667743"/>
              <a:gd name="connsiteX4" fmla="*/ 0 w 4495800"/>
              <a:gd name="connsiteY4" fmla="*/ 0 h 3667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95800" h="3667743">
                <a:moveTo>
                  <a:pt x="0" y="0"/>
                </a:moveTo>
                <a:lnTo>
                  <a:pt x="4359998" y="0"/>
                </a:lnTo>
                <a:lnTo>
                  <a:pt x="4495800" y="3667743"/>
                </a:lnTo>
                <a:lnTo>
                  <a:pt x="0" y="3667743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17000"/>
            </a:schemeClr>
          </a:solidFill>
          <a:ln w="317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prstClr val="white"/>
                </a:solidFill>
              </a:rPr>
              <a:t>\</a:t>
            </a:r>
          </a:p>
          <a:p>
            <a:pPr algn="ctr"/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3746500" y="1522911"/>
            <a:ext cx="4563245" cy="3755260"/>
          </a:xfrm>
          <a:custGeom>
            <a:avLst/>
            <a:gdLst>
              <a:gd name="connsiteX0" fmla="*/ 0 w 4495800"/>
              <a:gd name="connsiteY0" fmla="*/ 0 h 3667743"/>
              <a:gd name="connsiteX1" fmla="*/ 4495800 w 4495800"/>
              <a:gd name="connsiteY1" fmla="*/ 0 h 3667743"/>
              <a:gd name="connsiteX2" fmla="*/ 4495800 w 4495800"/>
              <a:gd name="connsiteY2" fmla="*/ 3667743 h 3667743"/>
              <a:gd name="connsiteX3" fmla="*/ 0 w 4495800"/>
              <a:gd name="connsiteY3" fmla="*/ 3667743 h 3667743"/>
              <a:gd name="connsiteX4" fmla="*/ 0 w 4495800"/>
              <a:gd name="connsiteY4" fmla="*/ 0 h 3667743"/>
              <a:gd name="connsiteX0" fmla="*/ 0 w 4504854"/>
              <a:gd name="connsiteY0" fmla="*/ 0 h 3667743"/>
              <a:gd name="connsiteX1" fmla="*/ 4504854 w 4504854"/>
              <a:gd name="connsiteY1" fmla="*/ 81481 h 3667743"/>
              <a:gd name="connsiteX2" fmla="*/ 4495800 w 4504854"/>
              <a:gd name="connsiteY2" fmla="*/ 3667743 h 3667743"/>
              <a:gd name="connsiteX3" fmla="*/ 0 w 4504854"/>
              <a:gd name="connsiteY3" fmla="*/ 3667743 h 3667743"/>
              <a:gd name="connsiteX4" fmla="*/ 0 w 4504854"/>
              <a:gd name="connsiteY4" fmla="*/ 0 h 3667743"/>
              <a:gd name="connsiteX0" fmla="*/ 0 w 4504854"/>
              <a:gd name="connsiteY0" fmla="*/ 0 h 3667743"/>
              <a:gd name="connsiteX1" fmla="*/ 4504854 w 4504854"/>
              <a:gd name="connsiteY1" fmla="*/ 81481 h 3667743"/>
              <a:gd name="connsiteX2" fmla="*/ 4495800 w 4504854"/>
              <a:gd name="connsiteY2" fmla="*/ 3667743 h 3667743"/>
              <a:gd name="connsiteX3" fmla="*/ 0 w 4504854"/>
              <a:gd name="connsiteY3" fmla="*/ 3667743 h 3667743"/>
              <a:gd name="connsiteX4" fmla="*/ 0 w 4504854"/>
              <a:gd name="connsiteY4" fmla="*/ 0 h 3667743"/>
              <a:gd name="connsiteX0" fmla="*/ 0 w 4504854"/>
              <a:gd name="connsiteY0" fmla="*/ 0 h 3764313"/>
              <a:gd name="connsiteX1" fmla="*/ 4504854 w 4504854"/>
              <a:gd name="connsiteY1" fmla="*/ 81481 h 3764313"/>
              <a:gd name="connsiteX2" fmla="*/ 4495800 w 4504854"/>
              <a:gd name="connsiteY2" fmla="*/ 3667743 h 3764313"/>
              <a:gd name="connsiteX3" fmla="*/ 0 w 4504854"/>
              <a:gd name="connsiteY3" fmla="*/ 3667743 h 3764313"/>
              <a:gd name="connsiteX4" fmla="*/ 0 w 4504854"/>
              <a:gd name="connsiteY4" fmla="*/ 0 h 3764313"/>
              <a:gd name="connsiteX0" fmla="*/ 0 w 4563245"/>
              <a:gd name="connsiteY0" fmla="*/ 0 h 3764313"/>
              <a:gd name="connsiteX1" fmla="*/ 4504854 w 4563245"/>
              <a:gd name="connsiteY1" fmla="*/ 81481 h 3764313"/>
              <a:gd name="connsiteX2" fmla="*/ 4495800 w 4563245"/>
              <a:gd name="connsiteY2" fmla="*/ 3667743 h 3764313"/>
              <a:gd name="connsiteX3" fmla="*/ 0 w 4563245"/>
              <a:gd name="connsiteY3" fmla="*/ 3667743 h 3764313"/>
              <a:gd name="connsiteX4" fmla="*/ 0 w 4563245"/>
              <a:gd name="connsiteY4" fmla="*/ 0 h 3764313"/>
              <a:gd name="connsiteX0" fmla="*/ 0 w 4563245"/>
              <a:gd name="connsiteY0" fmla="*/ 0 h 3764313"/>
              <a:gd name="connsiteX1" fmla="*/ 4504854 w 4563245"/>
              <a:gd name="connsiteY1" fmla="*/ 81481 h 3764313"/>
              <a:gd name="connsiteX2" fmla="*/ 4495800 w 4563245"/>
              <a:gd name="connsiteY2" fmla="*/ 3667743 h 3764313"/>
              <a:gd name="connsiteX3" fmla="*/ 0 w 4563245"/>
              <a:gd name="connsiteY3" fmla="*/ 3667743 h 3764313"/>
              <a:gd name="connsiteX4" fmla="*/ 0 w 4563245"/>
              <a:gd name="connsiteY4" fmla="*/ 0 h 3764313"/>
              <a:gd name="connsiteX0" fmla="*/ 0 w 4563245"/>
              <a:gd name="connsiteY0" fmla="*/ 0 h 3764313"/>
              <a:gd name="connsiteX1" fmla="*/ 4504854 w 4563245"/>
              <a:gd name="connsiteY1" fmla="*/ 81481 h 3764313"/>
              <a:gd name="connsiteX2" fmla="*/ 4495800 w 4563245"/>
              <a:gd name="connsiteY2" fmla="*/ 3667743 h 3764313"/>
              <a:gd name="connsiteX3" fmla="*/ 0 w 4563245"/>
              <a:gd name="connsiteY3" fmla="*/ 3667743 h 3764313"/>
              <a:gd name="connsiteX4" fmla="*/ 0 w 4563245"/>
              <a:gd name="connsiteY4" fmla="*/ 0 h 3764313"/>
              <a:gd name="connsiteX0" fmla="*/ 135802 w 4563245"/>
              <a:gd name="connsiteY0" fmla="*/ 0 h 3755260"/>
              <a:gd name="connsiteX1" fmla="*/ 4504854 w 4563245"/>
              <a:gd name="connsiteY1" fmla="*/ 72428 h 3755260"/>
              <a:gd name="connsiteX2" fmla="*/ 4495800 w 4563245"/>
              <a:gd name="connsiteY2" fmla="*/ 3658690 h 3755260"/>
              <a:gd name="connsiteX3" fmla="*/ 0 w 4563245"/>
              <a:gd name="connsiteY3" fmla="*/ 3658690 h 3755260"/>
              <a:gd name="connsiteX4" fmla="*/ 135802 w 4563245"/>
              <a:gd name="connsiteY4" fmla="*/ 0 h 3755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63245" h="3755260">
                <a:moveTo>
                  <a:pt x="135802" y="0"/>
                </a:moveTo>
                <a:cubicBezTo>
                  <a:pt x="1510671" y="117695"/>
                  <a:pt x="2985129" y="0"/>
                  <a:pt x="4504854" y="72428"/>
                </a:cubicBezTo>
                <a:cubicBezTo>
                  <a:pt x="4501836" y="1267849"/>
                  <a:pt x="4643673" y="2472323"/>
                  <a:pt x="4495800" y="3658690"/>
                </a:cubicBezTo>
                <a:cubicBezTo>
                  <a:pt x="2997200" y="3658690"/>
                  <a:pt x="1498600" y="3875973"/>
                  <a:pt x="0" y="3658690"/>
                </a:cubicBezTo>
                <a:cubicBezTo>
                  <a:pt x="117695" y="1657511"/>
                  <a:pt x="135802" y="1222581"/>
                  <a:pt x="135802" y="0"/>
                </a:cubicBezTo>
                <a:close/>
              </a:path>
            </a:pathLst>
          </a:custGeo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8" name="그룹 27"/>
          <p:cNvGrpSpPr/>
          <p:nvPr/>
        </p:nvGrpSpPr>
        <p:grpSpPr>
          <a:xfrm>
            <a:off x="5674339" y="114763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3078096" y="2468843"/>
            <a:ext cx="5881945" cy="73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3200" b="1" i="1" kern="0" dirty="0">
                <a:solidFill>
                  <a:srgbClr val="010B3C"/>
                </a:solidFill>
              </a:rPr>
              <a:t>02_</a:t>
            </a:r>
            <a:r>
              <a:rPr lang="ko-KR" altLang="en-US" sz="3200" b="1" i="1" kern="0" dirty="0" err="1">
                <a:solidFill>
                  <a:srgbClr val="010B3C"/>
                </a:solidFill>
              </a:rPr>
              <a:t>퍼셉트론</a:t>
            </a:r>
            <a:endParaRPr lang="en-US" altLang="ko-KR" sz="3200" b="1" i="1" kern="0" dirty="0">
              <a:solidFill>
                <a:srgbClr val="010B3C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5115923" y="3827274"/>
            <a:ext cx="1901371" cy="401827"/>
          </a:xfrm>
          <a:prstGeom prst="roundRect">
            <a:avLst>
              <a:gd name="adj" fmla="val 5000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err="1">
                <a:solidFill>
                  <a:prstClr val="white"/>
                </a:solidFill>
              </a:rPr>
              <a:t>컴퓨터소프트웨어공학과</a:t>
            </a:r>
            <a:endParaRPr lang="en-US" altLang="ko-KR" sz="1000" b="1" dirty="0">
              <a:solidFill>
                <a:prstClr val="white"/>
              </a:solidFill>
            </a:endParaRPr>
          </a:p>
          <a:p>
            <a:pPr algn="ctr"/>
            <a:r>
              <a:rPr lang="en-US" altLang="ko-KR" sz="1000" b="1" dirty="0">
                <a:solidFill>
                  <a:prstClr val="white"/>
                </a:solidFill>
              </a:rPr>
              <a:t>20183274 </a:t>
            </a:r>
            <a:r>
              <a:rPr lang="ko-KR" altLang="en-US" sz="1000" b="1" dirty="0">
                <a:solidFill>
                  <a:prstClr val="white"/>
                </a:solidFill>
              </a:rPr>
              <a:t>정현지</a:t>
            </a:r>
          </a:p>
        </p:txBody>
      </p:sp>
    </p:spTree>
    <p:extLst>
      <p:ext uri="{BB962C8B-B14F-4D97-AF65-F5344CB8AC3E}">
        <p14:creationId xmlns:p14="http://schemas.microsoft.com/office/powerpoint/2010/main" val="19626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010B3C"/>
                </a:solidFill>
              </a:rPr>
              <a:t>XOR 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연산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EE35F65-1267-4A33-A64D-B44A156193BD}"/>
              </a:ext>
            </a:extLst>
          </p:cNvPr>
          <p:cNvSpPr/>
          <p:nvPr/>
        </p:nvSpPr>
        <p:spPr>
          <a:xfrm>
            <a:off x="406571" y="2941701"/>
            <a:ext cx="6945973" cy="615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600" b="1" kern="0" dirty="0">
                <a:solidFill>
                  <a:srgbClr val="0070C0"/>
                </a:solidFill>
              </a:rPr>
              <a:t>x XOR y = (x NAND y) AND (x OR y)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753A020D-355A-46C3-A4B0-4854CE7F3B93}"/>
              </a:ext>
            </a:extLst>
          </p:cNvPr>
          <p:cNvSpPr/>
          <p:nvPr/>
        </p:nvSpPr>
        <p:spPr>
          <a:xfrm>
            <a:off x="434053" y="1467005"/>
            <a:ext cx="5706688" cy="1215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600" b="1" kern="0" dirty="0">
                <a:solidFill>
                  <a:srgbClr val="010B3C"/>
                </a:solidFill>
              </a:rPr>
              <a:t>단층</a:t>
            </a:r>
            <a:r>
              <a:rPr lang="en-US" altLang="ko-KR" sz="2600" b="1" kern="0" dirty="0">
                <a:solidFill>
                  <a:srgbClr val="010B3C"/>
                </a:solidFill>
              </a:rPr>
              <a:t> </a:t>
            </a:r>
            <a:r>
              <a:rPr lang="ko-KR" altLang="en-US" sz="2600" b="1" kern="0" dirty="0" err="1">
                <a:solidFill>
                  <a:srgbClr val="010B3C"/>
                </a:solidFill>
              </a:rPr>
              <a:t>퍼셉트론의</a:t>
            </a:r>
            <a:r>
              <a:rPr lang="ko-KR" altLang="en-US" sz="2600" b="1" kern="0" dirty="0">
                <a:solidFill>
                  <a:srgbClr val="010B3C"/>
                </a:solidFill>
              </a:rPr>
              <a:t> 한계 </a:t>
            </a:r>
            <a:endParaRPr lang="en-US" altLang="ko-KR" sz="2600" b="1" kern="0" dirty="0">
              <a:solidFill>
                <a:srgbClr val="010B3C"/>
              </a:solidFill>
            </a:endParaRPr>
          </a:p>
          <a:p>
            <a:pPr latinLnBrk="0">
              <a:lnSpc>
                <a:spcPct val="150000"/>
              </a:lnSpc>
              <a:defRPr/>
            </a:pPr>
            <a:r>
              <a:rPr lang="en-US" altLang="ko-KR" sz="26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 </a:t>
            </a:r>
            <a:r>
              <a:rPr lang="ko-KR" altLang="en-US" sz="26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다층 </a:t>
            </a:r>
            <a:r>
              <a:rPr lang="ko-KR" altLang="en-US" sz="2600" b="1" kern="0" dirty="0" err="1">
                <a:solidFill>
                  <a:srgbClr val="010B3C"/>
                </a:solidFill>
                <a:sym typeface="Wingdings" panose="05000000000000000000" pitchFamily="2" charset="2"/>
              </a:rPr>
              <a:t>퍼셉트론의</a:t>
            </a:r>
            <a:r>
              <a:rPr lang="ko-KR" altLang="en-US" sz="26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 도입으로 해결</a:t>
            </a:r>
            <a:endParaRPr lang="en-US" altLang="ko-KR" sz="2600" b="1" kern="0" dirty="0">
              <a:solidFill>
                <a:srgbClr val="010B3C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C1C593EE-4672-49B6-BDB6-8DE52E97EC1B}"/>
              </a:ext>
            </a:extLst>
          </p:cNvPr>
          <p:cNvSpPr/>
          <p:nvPr/>
        </p:nvSpPr>
        <p:spPr>
          <a:xfrm>
            <a:off x="434053" y="4042425"/>
            <a:ext cx="10404524" cy="2058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010B3C"/>
                </a:solidFill>
              </a:rPr>
              <a:t>0</a:t>
            </a:r>
            <a:r>
              <a:rPr lang="ko-KR" altLang="en-US" sz="2200" b="1" kern="0" dirty="0">
                <a:solidFill>
                  <a:srgbClr val="010B3C"/>
                </a:solidFill>
              </a:rPr>
              <a:t>층 </a:t>
            </a: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두 개의 입력 받기</a:t>
            </a:r>
            <a:endParaRPr lang="en-US" altLang="ko-KR" sz="2200" b="1" kern="0" dirty="0">
              <a:solidFill>
                <a:srgbClr val="010B3C"/>
              </a:solidFill>
              <a:sym typeface="Wingdings" panose="05000000000000000000" pitchFamily="2" charset="2"/>
            </a:endParaRPr>
          </a:p>
          <a:p>
            <a:pPr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1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층 </a:t>
            </a: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두 개의 뉴런 배치</a:t>
            </a: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가중치와 편향은 </a:t>
            </a: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NAND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와 </a:t>
            </a: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OR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에서 사용한 값 적용</a:t>
            </a:r>
            <a:endParaRPr lang="en-US" altLang="ko-KR" sz="2200" b="1" kern="0" dirty="0">
              <a:solidFill>
                <a:srgbClr val="010B3C"/>
              </a:solidFill>
              <a:sym typeface="Wingdings" panose="05000000000000000000" pitchFamily="2" charset="2"/>
            </a:endParaRPr>
          </a:p>
          <a:p>
            <a:pPr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010B3C"/>
                </a:solidFill>
              </a:rPr>
              <a:t>2</a:t>
            </a:r>
            <a:r>
              <a:rPr lang="ko-KR" altLang="en-US" sz="2200" b="1" kern="0" dirty="0">
                <a:solidFill>
                  <a:srgbClr val="010B3C"/>
                </a:solidFill>
              </a:rPr>
              <a:t>층 </a:t>
            </a: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한 개의 뉴런 배치</a:t>
            </a: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가중치와 편향 </a:t>
            </a: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AND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에서의</a:t>
            </a: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 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값 적용</a:t>
            </a:r>
            <a:endParaRPr lang="en-US" altLang="ko-KR" sz="2200" b="1" kern="0" dirty="0">
              <a:solidFill>
                <a:srgbClr val="010B3C"/>
              </a:solidFill>
              <a:sym typeface="Wingdings" panose="05000000000000000000" pitchFamily="2" charset="2"/>
            </a:endParaRPr>
          </a:p>
          <a:p>
            <a:pPr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 2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층 </a:t>
            </a:r>
            <a:r>
              <a:rPr lang="ko-KR" altLang="en-US" sz="2200" b="1" kern="0" dirty="0" err="1">
                <a:solidFill>
                  <a:srgbClr val="010B3C"/>
                </a:solidFill>
                <a:sym typeface="Wingdings" panose="05000000000000000000" pitchFamily="2" charset="2"/>
              </a:rPr>
              <a:t>퍼셉트론으로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XOR </a:t>
            </a:r>
            <a:r>
              <a:rPr lang="ko-KR" altLang="en-US" sz="22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구현 가능</a:t>
            </a:r>
            <a:endParaRPr lang="en-US" altLang="ko-KR" sz="2200" b="1" kern="0" dirty="0">
              <a:solidFill>
                <a:srgbClr val="010B3C"/>
              </a:solidFill>
            </a:endParaRP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CA43858E-3486-4249-8ADA-1A88CA878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0783" y="1296297"/>
            <a:ext cx="4848505" cy="2746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57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en-US" altLang="ko-KR" sz="2800" b="1" i="1" kern="0" dirty="0">
                <a:solidFill>
                  <a:srgbClr val="010B3C"/>
                </a:solidFill>
              </a:rPr>
              <a:t>XOR 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연산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7494F7BC-10F6-467F-AEA1-DE0D76FD2A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33" y="2067031"/>
            <a:ext cx="9798835" cy="352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58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퍼셉트론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 정리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33DBEAC7-0692-4230-B3CA-72CB8DEBD52A}"/>
              </a:ext>
            </a:extLst>
          </p:cNvPr>
          <p:cNvSpPr/>
          <p:nvPr/>
        </p:nvSpPr>
        <p:spPr>
          <a:xfrm>
            <a:off x="547462" y="1360694"/>
            <a:ext cx="10844788" cy="4768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latinLnBrk="0">
              <a:lnSpc>
                <a:spcPct val="200000"/>
              </a:lnSpc>
              <a:buFontTx/>
              <a:buChar char="-"/>
              <a:defRPr/>
            </a:pPr>
            <a:r>
              <a:rPr lang="ko-KR" altLang="en-US" sz="2600" b="1" kern="0" dirty="0" err="1">
                <a:solidFill>
                  <a:srgbClr val="010B3C"/>
                </a:solidFill>
              </a:rPr>
              <a:t>퍼셉트론은</a:t>
            </a:r>
            <a:r>
              <a:rPr lang="ko-KR" altLang="en-US" sz="2600" b="1" kern="0" dirty="0">
                <a:solidFill>
                  <a:srgbClr val="010B3C"/>
                </a:solidFill>
              </a:rPr>
              <a:t> 입출력 갖춘 알고리즘</a:t>
            </a:r>
            <a:endParaRPr lang="en-US" altLang="ko-KR" sz="2600" b="1" kern="0" dirty="0">
              <a:solidFill>
                <a:srgbClr val="010B3C"/>
              </a:solidFill>
            </a:endParaRPr>
          </a:p>
          <a:p>
            <a:pPr marL="457200" indent="-457200" latinLnBrk="0">
              <a:lnSpc>
                <a:spcPct val="200000"/>
              </a:lnSpc>
              <a:buFontTx/>
              <a:buChar char="-"/>
              <a:defRPr/>
            </a:pPr>
            <a:r>
              <a:rPr lang="ko-KR" altLang="en-US" sz="2600" b="1" kern="0" dirty="0">
                <a:solidFill>
                  <a:srgbClr val="010B3C"/>
                </a:solidFill>
              </a:rPr>
              <a:t>입력 주면 정해진 규칙에 따른 값 출력</a:t>
            </a:r>
            <a:endParaRPr lang="en-US" altLang="ko-KR" sz="2600" b="1" kern="0" dirty="0">
              <a:solidFill>
                <a:srgbClr val="010B3C"/>
              </a:solidFill>
            </a:endParaRPr>
          </a:p>
          <a:p>
            <a:pPr marL="457200" indent="-457200" latinLnBrk="0">
              <a:lnSpc>
                <a:spcPct val="200000"/>
              </a:lnSpc>
              <a:buFontTx/>
              <a:buChar char="-"/>
              <a:defRPr/>
            </a:pPr>
            <a:r>
              <a:rPr lang="en-US" altLang="ko-KR" sz="2600" b="1" kern="0" dirty="0">
                <a:solidFill>
                  <a:srgbClr val="010B3C"/>
                </a:solidFill>
              </a:rPr>
              <a:t>‘</a:t>
            </a:r>
            <a:r>
              <a:rPr lang="ko-KR" altLang="en-US" sz="2600" b="1" kern="0" dirty="0">
                <a:solidFill>
                  <a:srgbClr val="010B3C"/>
                </a:solidFill>
              </a:rPr>
              <a:t>가중치</a:t>
            </a:r>
            <a:r>
              <a:rPr lang="en-US" altLang="ko-KR" sz="2600" b="1" kern="0" dirty="0">
                <a:solidFill>
                  <a:srgbClr val="010B3C"/>
                </a:solidFill>
              </a:rPr>
              <a:t>’</a:t>
            </a:r>
            <a:r>
              <a:rPr lang="ko-KR" altLang="en-US" sz="2600" b="1" kern="0" dirty="0">
                <a:solidFill>
                  <a:srgbClr val="010B3C"/>
                </a:solidFill>
              </a:rPr>
              <a:t>와 </a:t>
            </a:r>
            <a:r>
              <a:rPr lang="en-US" altLang="ko-KR" sz="2600" b="1" kern="0" dirty="0">
                <a:solidFill>
                  <a:srgbClr val="010B3C"/>
                </a:solidFill>
              </a:rPr>
              <a:t>‘</a:t>
            </a:r>
            <a:r>
              <a:rPr lang="ko-KR" altLang="en-US" sz="2600" b="1" kern="0" dirty="0">
                <a:solidFill>
                  <a:srgbClr val="010B3C"/>
                </a:solidFill>
              </a:rPr>
              <a:t>편향</a:t>
            </a:r>
            <a:r>
              <a:rPr lang="en-US" altLang="ko-KR" sz="2600" b="1" kern="0" dirty="0">
                <a:solidFill>
                  <a:srgbClr val="010B3C"/>
                </a:solidFill>
              </a:rPr>
              <a:t>‘</a:t>
            </a:r>
            <a:r>
              <a:rPr lang="ko-KR" altLang="en-US" sz="2600" b="1" kern="0" dirty="0">
                <a:solidFill>
                  <a:srgbClr val="010B3C"/>
                </a:solidFill>
              </a:rPr>
              <a:t>을 매개변수로 설정</a:t>
            </a:r>
            <a:endParaRPr lang="en-US" altLang="ko-KR" sz="2600" b="1" kern="0" dirty="0">
              <a:solidFill>
                <a:srgbClr val="010B3C"/>
              </a:solidFill>
            </a:endParaRPr>
          </a:p>
          <a:p>
            <a:pPr marL="457200" indent="-457200" latinLnBrk="0">
              <a:lnSpc>
                <a:spcPct val="200000"/>
              </a:lnSpc>
              <a:buFontTx/>
              <a:buChar char="-"/>
              <a:defRPr/>
            </a:pPr>
            <a:r>
              <a:rPr lang="en-US" altLang="ko-KR" sz="2600" b="1" kern="0" dirty="0">
                <a:solidFill>
                  <a:srgbClr val="010B3C"/>
                </a:solidFill>
              </a:rPr>
              <a:t>AND, OR, NAND</a:t>
            </a:r>
            <a:r>
              <a:rPr lang="ko-KR" altLang="en-US" sz="2600" b="1" kern="0" dirty="0">
                <a:solidFill>
                  <a:srgbClr val="010B3C"/>
                </a:solidFill>
              </a:rPr>
              <a:t>의 논리 회로 표현 가능</a:t>
            </a:r>
            <a:endParaRPr lang="en-US" altLang="ko-KR" sz="2600" b="1" kern="0" dirty="0">
              <a:solidFill>
                <a:srgbClr val="010B3C"/>
              </a:solidFill>
            </a:endParaRPr>
          </a:p>
          <a:p>
            <a:pPr marL="457200" indent="-457200" latinLnBrk="0">
              <a:lnSpc>
                <a:spcPct val="200000"/>
              </a:lnSpc>
              <a:buFontTx/>
              <a:buChar char="-"/>
              <a:defRPr/>
            </a:pPr>
            <a:r>
              <a:rPr lang="en-US" altLang="ko-KR" sz="2600" b="1" kern="0" dirty="0">
                <a:solidFill>
                  <a:srgbClr val="010B3C"/>
                </a:solidFill>
              </a:rPr>
              <a:t>XOR gate</a:t>
            </a:r>
            <a:r>
              <a:rPr lang="ko-KR" altLang="en-US" sz="2600" b="1" kern="0" dirty="0">
                <a:solidFill>
                  <a:srgbClr val="010B3C"/>
                </a:solidFill>
              </a:rPr>
              <a:t>는 다층 </a:t>
            </a:r>
            <a:r>
              <a:rPr lang="ko-KR" altLang="en-US" sz="2600" b="1" kern="0" dirty="0" err="1">
                <a:solidFill>
                  <a:srgbClr val="010B3C"/>
                </a:solidFill>
              </a:rPr>
              <a:t>퍼셉트론으로</a:t>
            </a:r>
            <a:r>
              <a:rPr lang="ko-KR" altLang="en-US" sz="2600" b="1" kern="0" dirty="0">
                <a:solidFill>
                  <a:srgbClr val="010B3C"/>
                </a:solidFill>
              </a:rPr>
              <a:t> 표현</a:t>
            </a:r>
            <a:endParaRPr lang="en-US" altLang="ko-KR" sz="2600" b="1" kern="0" dirty="0">
              <a:solidFill>
                <a:srgbClr val="010B3C"/>
              </a:solidFill>
            </a:endParaRPr>
          </a:p>
          <a:p>
            <a:pPr marL="457200" indent="-457200" latinLnBrk="0">
              <a:lnSpc>
                <a:spcPct val="200000"/>
              </a:lnSpc>
              <a:buFontTx/>
              <a:buChar char="-"/>
              <a:defRPr/>
            </a:pPr>
            <a:r>
              <a:rPr lang="ko-KR" altLang="en-US" sz="2600" b="1" kern="0" dirty="0">
                <a:solidFill>
                  <a:srgbClr val="010B3C"/>
                </a:solidFill>
              </a:rPr>
              <a:t>다층 </a:t>
            </a:r>
            <a:r>
              <a:rPr lang="ko-KR" altLang="en-US" sz="2600" b="1" kern="0" dirty="0" err="1">
                <a:solidFill>
                  <a:srgbClr val="010B3C"/>
                </a:solidFill>
              </a:rPr>
              <a:t>퍼셉트론</a:t>
            </a:r>
            <a:r>
              <a:rPr lang="ko-KR" altLang="en-US" sz="2600" b="1" kern="0" dirty="0">
                <a:solidFill>
                  <a:srgbClr val="010B3C"/>
                </a:solidFill>
              </a:rPr>
              <a:t> </a:t>
            </a:r>
            <a:r>
              <a:rPr lang="en-US" altLang="ko-KR" sz="26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 </a:t>
            </a:r>
            <a:r>
              <a:rPr lang="ko-KR" altLang="en-US" sz="2600" b="1" kern="0" dirty="0">
                <a:solidFill>
                  <a:srgbClr val="010B3C"/>
                </a:solidFill>
                <a:sym typeface="Wingdings" panose="05000000000000000000" pitchFamily="2" charset="2"/>
              </a:rPr>
              <a:t>비선형 영역 표현 가능</a:t>
            </a:r>
            <a:endParaRPr lang="en-US" altLang="ko-KR" sz="2600" b="1" kern="0" dirty="0">
              <a:solidFill>
                <a:srgbClr val="010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66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퍼셉트론</a:t>
            </a:r>
            <a:r>
              <a:rPr lang="en-US" altLang="ko-KR" sz="2800" b="1" i="1" kern="0" dirty="0">
                <a:solidFill>
                  <a:srgbClr val="010B3C"/>
                </a:solidFill>
              </a:rPr>
              <a:t>(Perceptron)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A7598C90-38C5-498D-9809-85A29D80B5EF}"/>
              </a:ext>
            </a:extLst>
          </p:cNvPr>
          <p:cNvSpPr/>
          <p:nvPr/>
        </p:nvSpPr>
        <p:spPr>
          <a:xfrm>
            <a:off x="781343" y="1389413"/>
            <a:ext cx="10376015" cy="1301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kern="0" dirty="0" err="1">
                <a:solidFill>
                  <a:srgbClr val="0070C0"/>
                </a:solidFill>
              </a:rPr>
              <a:t>퍼셉트론</a:t>
            </a:r>
            <a:r>
              <a:rPr lang="en-US" altLang="ko-KR" sz="2800" b="1" kern="0" dirty="0">
                <a:solidFill>
                  <a:srgbClr val="0070C0"/>
                </a:solidFill>
              </a:rPr>
              <a:t>(Perceptron) </a:t>
            </a:r>
          </a:p>
          <a:p>
            <a:pPr latinLnBrk="0">
              <a:lnSpc>
                <a:spcPct val="150000"/>
              </a:lnSpc>
              <a:defRPr/>
            </a:pPr>
            <a:r>
              <a:rPr lang="en-US" altLang="ko-KR" sz="2800" b="1" kern="0" dirty="0">
                <a:solidFill>
                  <a:srgbClr val="010B3C"/>
                </a:solidFill>
              </a:rPr>
              <a:t>: </a:t>
            </a:r>
            <a:r>
              <a:rPr lang="ko-KR" altLang="en-US" sz="2800" b="1" kern="0" dirty="0">
                <a:solidFill>
                  <a:srgbClr val="010B3C"/>
                </a:solidFill>
              </a:rPr>
              <a:t>다수의 신호를 입력으로 받아 하나의 신호를 출력하는 것</a:t>
            </a:r>
            <a:r>
              <a:rPr lang="en-US" altLang="ko-KR" sz="2800" b="1" kern="0" dirty="0">
                <a:solidFill>
                  <a:srgbClr val="010B3C"/>
                </a:solidFill>
              </a:rPr>
              <a:t>.</a:t>
            </a:r>
          </a:p>
        </p:txBody>
      </p:sp>
      <p:pic>
        <p:nvPicPr>
          <p:cNvPr id="1026" name="Picture 2" descr="How to Train a Basic Perceptron Neural Network - Technical Articles">
            <a:extLst>
              <a:ext uri="{FF2B5EF4-FFF2-40B4-BE49-F238E27FC236}">
                <a16:creationId xmlns:a16="http://schemas.microsoft.com/office/drawing/2014/main" id="{E2B133BA-E13C-4C12-9C4A-684E4A6764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33" y="2950102"/>
            <a:ext cx="5461727" cy="3664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6CBDDBFA-93A3-4520-A65B-C94BE6905F8F}"/>
              </a:ext>
            </a:extLst>
          </p:cNvPr>
          <p:cNvSpPr/>
          <p:nvPr/>
        </p:nvSpPr>
        <p:spPr>
          <a:xfrm>
            <a:off x="7310380" y="3779534"/>
            <a:ext cx="3217802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200" b="1" kern="0" dirty="0" err="1">
                <a:solidFill>
                  <a:srgbClr val="010B3C"/>
                </a:solidFill>
              </a:rPr>
              <a:t>x,y,z</a:t>
            </a:r>
            <a:r>
              <a:rPr lang="en-US" altLang="ko-KR" sz="2200" b="1" kern="0" dirty="0">
                <a:solidFill>
                  <a:srgbClr val="010B3C"/>
                </a:solidFill>
              </a:rPr>
              <a:t> = </a:t>
            </a:r>
            <a:r>
              <a:rPr lang="ko-KR" altLang="en-US" sz="2200" b="1" kern="0" dirty="0">
                <a:solidFill>
                  <a:srgbClr val="010B3C"/>
                </a:solidFill>
              </a:rPr>
              <a:t>입력신호</a:t>
            </a:r>
            <a:endParaRPr lang="en-US" altLang="ko-KR" sz="2200" b="1" kern="0" dirty="0">
              <a:solidFill>
                <a:srgbClr val="010B3C"/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010B3C"/>
                </a:solidFill>
              </a:rPr>
              <a:t>w1,w2 = </a:t>
            </a:r>
            <a:r>
              <a:rPr lang="ko-KR" altLang="en-US" sz="2200" b="1" kern="0" dirty="0">
                <a:solidFill>
                  <a:srgbClr val="010B3C"/>
                </a:solidFill>
              </a:rPr>
              <a:t>가중치</a:t>
            </a:r>
            <a:r>
              <a:rPr lang="en-US" altLang="ko-KR" sz="2200" b="1" kern="0" dirty="0">
                <a:solidFill>
                  <a:srgbClr val="010B3C"/>
                </a:solidFill>
              </a:rPr>
              <a:t>(</a:t>
            </a:r>
            <a:r>
              <a:rPr lang="ko-KR" altLang="en-US" sz="2200" b="1" kern="0" dirty="0">
                <a:solidFill>
                  <a:srgbClr val="010B3C"/>
                </a:solidFill>
              </a:rPr>
              <a:t>저항</a:t>
            </a:r>
            <a:r>
              <a:rPr lang="en-US" altLang="ko-KR" sz="2200" b="1" kern="0" dirty="0">
                <a:solidFill>
                  <a:srgbClr val="010B3C"/>
                </a:solidFill>
              </a:rPr>
              <a:t>)</a:t>
            </a: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2A52846B-8E61-4FDC-A243-CF054060691F}"/>
              </a:ext>
            </a:extLst>
          </p:cNvPr>
          <p:cNvSpPr/>
          <p:nvPr/>
        </p:nvSpPr>
        <p:spPr>
          <a:xfrm>
            <a:off x="6600774" y="5209414"/>
            <a:ext cx="4637015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FF0000"/>
                </a:solidFill>
              </a:rPr>
              <a:t>0</a:t>
            </a:r>
            <a:r>
              <a:rPr lang="en-US" altLang="ko-KR" sz="2200" b="1" kern="0" dirty="0">
                <a:solidFill>
                  <a:srgbClr val="010B3C"/>
                </a:solidFill>
              </a:rPr>
              <a:t> = xw0 + yw1 + zw2 &lt;</a:t>
            </a:r>
            <a:r>
              <a:rPr lang="el-GR" altLang="ko-KR" sz="2200" b="1" kern="0" dirty="0">
                <a:solidFill>
                  <a:srgbClr val="010B3C"/>
                </a:solidFill>
              </a:rPr>
              <a:t>θ</a:t>
            </a:r>
            <a:r>
              <a:rPr lang="en-US" altLang="ko-KR" sz="2200" b="1" kern="0" dirty="0">
                <a:solidFill>
                  <a:srgbClr val="010B3C"/>
                </a:solidFill>
              </a:rPr>
              <a:t>(</a:t>
            </a:r>
            <a:r>
              <a:rPr lang="ko-KR" altLang="en-US" sz="2200" b="1" kern="0" dirty="0">
                <a:solidFill>
                  <a:srgbClr val="010B3C"/>
                </a:solidFill>
              </a:rPr>
              <a:t>신호</a:t>
            </a:r>
            <a:r>
              <a:rPr lang="en-US" altLang="ko-KR" sz="2200" b="1" kern="0" dirty="0">
                <a:solidFill>
                  <a:srgbClr val="010B3C"/>
                </a:solidFill>
              </a:rPr>
              <a:t>x)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FF0000"/>
                </a:solidFill>
              </a:rPr>
              <a:t>1</a:t>
            </a:r>
            <a:r>
              <a:rPr lang="en-US" altLang="ko-KR" sz="2200" b="1" kern="0" dirty="0">
                <a:solidFill>
                  <a:srgbClr val="010B3C"/>
                </a:solidFill>
              </a:rPr>
              <a:t> = xw0 + yw1 + zw2 &gt;</a:t>
            </a:r>
            <a:r>
              <a:rPr lang="el-GR" altLang="ko-KR" sz="2200" b="1" kern="0" dirty="0">
                <a:solidFill>
                  <a:srgbClr val="010B3C"/>
                </a:solidFill>
              </a:rPr>
              <a:t>θ</a:t>
            </a:r>
            <a:r>
              <a:rPr lang="en-US" altLang="ko-KR" sz="2200" b="1" kern="0" dirty="0">
                <a:solidFill>
                  <a:srgbClr val="010B3C"/>
                </a:solidFill>
              </a:rPr>
              <a:t>(</a:t>
            </a:r>
            <a:r>
              <a:rPr lang="ko-KR" altLang="en-US" sz="2200" b="1" kern="0" dirty="0">
                <a:solidFill>
                  <a:srgbClr val="010B3C"/>
                </a:solidFill>
              </a:rPr>
              <a:t>신호</a:t>
            </a:r>
            <a:r>
              <a:rPr lang="en-US" altLang="ko-KR" sz="2200" b="1" kern="0" dirty="0">
                <a:solidFill>
                  <a:srgbClr val="010B3C"/>
                </a:solidFill>
              </a:rPr>
              <a:t>o)</a:t>
            </a:r>
          </a:p>
        </p:txBody>
      </p:sp>
    </p:spTree>
    <p:extLst>
      <p:ext uri="{BB962C8B-B14F-4D97-AF65-F5344CB8AC3E}">
        <p14:creationId xmlns:p14="http://schemas.microsoft.com/office/powerpoint/2010/main" val="306702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단순</a:t>
            </a:r>
            <a:r>
              <a:rPr lang="en-US" altLang="ko-KR" sz="2800" b="1" i="1" kern="0" dirty="0">
                <a:solidFill>
                  <a:srgbClr val="010B3C"/>
                </a:solidFill>
              </a:rPr>
              <a:t> 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논리회로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pic>
        <p:nvPicPr>
          <p:cNvPr id="3074" name="Picture 2" descr="Machine Learning Perceptron - Try">
            <a:extLst>
              <a:ext uri="{FF2B5EF4-FFF2-40B4-BE49-F238E27FC236}">
                <a16:creationId xmlns:a16="http://schemas.microsoft.com/office/drawing/2014/main" id="{BE4A17C1-4480-4479-A8A4-84F80FE60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29" y="1731408"/>
            <a:ext cx="5682999" cy="393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40D72807-3AB6-4BD7-B12B-00EFA0D2E245}"/>
              </a:ext>
            </a:extLst>
          </p:cNvPr>
          <p:cNvSpPr/>
          <p:nvPr/>
        </p:nvSpPr>
        <p:spPr>
          <a:xfrm>
            <a:off x="1780127" y="5759955"/>
            <a:ext cx="3217802" cy="534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010B3C"/>
                </a:solidFill>
              </a:rPr>
              <a:t>AND </a:t>
            </a:r>
            <a:r>
              <a:rPr lang="ko-KR" altLang="en-US" sz="2200" b="1" kern="0" dirty="0">
                <a:solidFill>
                  <a:srgbClr val="010B3C"/>
                </a:solidFill>
              </a:rPr>
              <a:t>게이트 </a:t>
            </a:r>
            <a:r>
              <a:rPr lang="ko-KR" altLang="en-US" sz="2200" b="1" kern="0" dirty="0" err="1">
                <a:solidFill>
                  <a:srgbClr val="010B3C"/>
                </a:solidFill>
              </a:rPr>
              <a:t>진리표</a:t>
            </a:r>
            <a:endParaRPr lang="en-US" altLang="ko-KR" sz="2200" b="1" kern="0" dirty="0">
              <a:solidFill>
                <a:srgbClr val="010B3C"/>
              </a:solidFill>
            </a:endParaRP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550DEE69-DF36-411F-988A-5FAF67477708}"/>
              </a:ext>
            </a:extLst>
          </p:cNvPr>
          <p:cNvSpPr/>
          <p:nvPr/>
        </p:nvSpPr>
        <p:spPr>
          <a:xfrm>
            <a:off x="7356362" y="3309035"/>
            <a:ext cx="3217802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2200" b="1" kern="0" dirty="0">
                <a:solidFill>
                  <a:srgbClr val="010B3C"/>
                </a:solidFill>
              </a:rPr>
              <a:t>모두 </a:t>
            </a:r>
            <a:r>
              <a:rPr lang="en-US" altLang="ko-KR" sz="2200" b="1" kern="0" dirty="0">
                <a:solidFill>
                  <a:srgbClr val="010B3C"/>
                </a:solidFill>
              </a:rPr>
              <a:t>1</a:t>
            </a:r>
            <a:r>
              <a:rPr lang="ko-KR" altLang="en-US" sz="2200" b="1" kern="0" dirty="0">
                <a:solidFill>
                  <a:srgbClr val="010B3C"/>
                </a:solidFill>
              </a:rPr>
              <a:t>일 때 </a:t>
            </a:r>
            <a:r>
              <a:rPr lang="en-US" altLang="ko-KR" sz="2200" b="1" kern="0" dirty="0">
                <a:solidFill>
                  <a:srgbClr val="010B3C"/>
                </a:solidFill>
              </a:rPr>
              <a:t>1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2200" b="1" kern="0" dirty="0">
                <a:solidFill>
                  <a:srgbClr val="010B3C"/>
                </a:solidFill>
              </a:rPr>
              <a:t>그 외는 </a:t>
            </a:r>
            <a:r>
              <a:rPr lang="en-US" altLang="ko-KR" sz="2200" b="1" kern="0" dirty="0">
                <a:solidFill>
                  <a:srgbClr val="010B3C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338176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단순</a:t>
            </a:r>
            <a:r>
              <a:rPr lang="en-US" altLang="ko-KR" sz="2800" b="1" i="1" kern="0" dirty="0">
                <a:solidFill>
                  <a:srgbClr val="010B3C"/>
                </a:solidFill>
              </a:rPr>
              <a:t> 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논리회로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0D72807-3AB6-4BD7-B12B-00EFA0D2E245}"/>
              </a:ext>
            </a:extLst>
          </p:cNvPr>
          <p:cNvSpPr/>
          <p:nvPr/>
        </p:nvSpPr>
        <p:spPr>
          <a:xfrm>
            <a:off x="1856407" y="5790551"/>
            <a:ext cx="3217802" cy="534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010B3C"/>
                </a:solidFill>
              </a:rPr>
              <a:t>NAND </a:t>
            </a:r>
            <a:r>
              <a:rPr lang="ko-KR" altLang="en-US" sz="2200" b="1" kern="0" dirty="0">
                <a:solidFill>
                  <a:srgbClr val="010B3C"/>
                </a:solidFill>
              </a:rPr>
              <a:t>게이트 </a:t>
            </a:r>
            <a:r>
              <a:rPr lang="ko-KR" altLang="en-US" sz="2200" b="1" kern="0" dirty="0" err="1">
                <a:solidFill>
                  <a:srgbClr val="010B3C"/>
                </a:solidFill>
              </a:rPr>
              <a:t>진리표</a:t>
            </a:r>
            <a:endParaRPr lang="en-US" altLang="ko-KR" sz="2200" b="1" kern="0" dirty="0">
              <a:solidFill>
                <a:srgbClr val="010B3C"/>
              </a:solidFill>
            </a:endParaRPr>
          </a:p>
        </p:txBody>
      </p:sp>
      <p:pic>
        <p:nvPicPr>
          <p:cNvPr id="4098" name="Picture 2" descr="Machine Learning Perceptron - Try">
            <a:extLst>
              <a:ext uri="{FF2B5EF4-FFF2-40B4-BE49-F238E27FC236}">
                <a16:creationId xmlns:a16="http://schemas.microsoft.com/office/drawing/2014/main" id="{C6BB04AF-FEBC-4A27-B1D5-397DE33FF3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97" y="1389413"/>
            <a:ext cx="6007423" cy="416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직사각형 15">
            <a:extLst>
              <a:ext uri="{FF2B5EF4-FFF2-40B4-BE49-F238E27FC236}">
                <a16:creationId xmlns:a16="http://schemas.microsoft.com/office/drawing/2014/main" id="{EEDB5618-32EF-432F-9B38-556AF206E9BF}"/>
              </a:ext>
            </a:extLst>
          </p:cNvPr>
          <p:cNvSpPr/>
          <p:nvPr/>
        </p:nvSpPr>
        <p:spPr>
          <a:xfrm>
            <a:off x="7356362" y="3309035"/>
            <a:ext cx="3217802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2200" b="1" kern="0" dirty="0">
                <a:solidFill>
                  <a:srgbClr val="010B3C"/>
                </a:solidFill>
              </a:rPr>
              <a:t>모두 </a:t>
            </a:r>
            <a:r>
              <a:rPr lang="en-US" altLang="ko-KR" sz="2200" b="1" kern="0" dirty="0">
                <a:solidFill>
                  <a:srgbClr val="010B3C"/>
                </a:solidFill>
              </a:rPr>
              <a:t>1</a:t>
            </a:r>
            <a:r>
              <a:rPr lang="ko-KR" altLang="en-US" sz="2200" b="1" kern="0" dirty="0">
                <a:solidFill>
                  <a:srgbClr val="010B3C"/>
                </a:solidFill>
              </a:rPr>
              <a:t>일 때 </a:t>
            </a:r>
            <a:r>
              <a:rPr lang="en-US" altLang="ko-KR" sz="2200" b="1" kern="0" dirty="0">
                <a:solidFill>
                  <a:srgbClr val="010B3C"/>
                </a:solidFill>
              </a:rPr>
              <a:t>0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ko-KR" altLang="en-US" sz="2200" b="1" kern="0" dirty="0">
                <a:solidFill>
                  <a:srgbClr val="010B3C"/>
                </a:solidFill>
              </a:rPr>
              <a:t>그 외는 </a:t>
            </a:r>
            <a:r>
              <a:rPr lang="en-US" altLang="ko-KR" sz="2200" b="1" kern="0" dirty="0">
                <a:solidFill>
                  <a:srgbClr val="010B3C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96064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>
                <a:solidFill>
                  <a:srgbClr val="010B3C"/>
                </a:solidFill>
              </a:rPr>
              <a:t>단순</a:t>
            </a:r>
            <a:r>
              <a:rPr lang="en-US" altLang="ko-KR" sz="2800" b="1" i="1" kern="0" dirty="0">
                <a:solidFill>
                  <a:srgbClr val="010B3C"/>
                </a:solidFill>
              </a:rPr>
              <a:t> 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논리회로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0D72807-3AB6-4BD7-B12B-00EFA0D2E245}"/>
              </a:ext>
            </a:extLst>
          </p:cNvPr>
          <p:cNvSpPr/>
          <p:nvPr/>
        </p:nvSpPr>
        <p:spPr>
          <a:xfrm>
            <a:off x="1780127" y="5759955"/>
            <a:ext cx="3217802" cy="534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010B3C"/>
                </a:solidFill>
              </a:rPr>
              <a:t>OR </a:t>
            </a:r>
            <a:r>
              <a:rPr lang="ko-KR" altLang="en-US" sz="2200" b="1" kern="0" dirty="0">
                <a:solidFill>
                  <a:srgbClr val="010B3C"/>
                </a:solidFill>
              </a:rPr>
              <a:t>게이트 </a:t>
            </a:r>
            <a:r>
              <a:rPr lang="ko-KR" altLang="en-US" sz="2200" b="1" kern="0" dirty="0" err="1">
                <a:solidFill>
                  <a:srgbClr val="010B3C"/>
                </a:solidFill>
              </a:rPr>
              <a:t>진리표</a:t>
            </a:r>
            <a:endParaRPr lang="en-US" altLang="ko-KR" sz="2200" b="1" kern="0" dirty="0">
              <a:solidFill>
                <a:srgbClr val="010B3C"/>
              </a:solidFill>
            </a:endParaRPr>
          </a:p>
        </p:txBody>
      </p:sp>
      <p:pic>
        <p:nvPicPr>
          <p:cNvPr id="5122" name="Picture 2" descr="image">
            <a:extLst>
              <a:ext uri="{FF2B5EF4-FFF2-40B4-BE49-F238E27FC236}">
                <a16:creationId xmlns:a16="http://schemas.microsoft.com/office/drawing/2014/main" id="{E4DD539F-32A2-4A44-BA3A-959CAA2F6D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53" y="1470233"/>
            <a:ext cx="5970549" cy="4079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A78CC620-E0E0-49F1-A508-2761B6082F32}"/>
              </a:ext>
            </a:extLst>
          </p:cNvPr>
          <p:cNvSpPr/>
          <p:nvPr/>
        </p:nvSpPr>
        <p:spPr>
          <a:xfrm>
            <a:off x="7356361" y="3309035"/>
            <a:ext cx="3591271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ko-KR" altLang="en-US" sz="2200" b="1" kern="0" dirty="0">
                <a:solidFill>
                  <a:srgbClr val="010B3C"/>
                </a:solidFill>
              </a:rPr>
              <a:t>입력 값 에서 하나 이상이</a:t>
            </a:r>
            <a:endParaRPr lang="en-US" altLang="ko-KR" sz="2200" b="1" kern="0" dirty="0">
              <a:solidFill>
                <a:srgbClr val="010B3C"/>
              </a:solidFill>
            </a:endParaRP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010B3C"/>
                </a:solidFill>
              </a:rPr>
              <a:t>1</a:t>
            </a:r>
            <a:r>
              <a:rPr lang="ko-KR" altLang="en-US" sz="2200" b="1" kern="0" dirty="0">
                <a:solidFill>
                  <a:srgbClr val="010B3C"/>
                </a:solidFill>
              </a:rPr>
              <a:t>이면 출력이 </a:t>
            </a:r>
            <a:r>
              <a:rPr lang="en-US" altLang="ko-KR" sz="2200" b="1" kern="0" dirty="0">
                <a:solidFill>
                  <a:srgbClr val="010B3C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62872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퍼셉트론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 구현하기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8DC8AC1E-862B-47A5-A81D-11DC34A8F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462" y="1470233"/>
            <a:ext cx="8907118" cy="3696216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75D13EFA-7041-4111-BB17-FC5C66733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435" y="4674000"/>
            <a:ext cx="8291864" cy="1383900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F8C12334-11ED-4340-9924-65528C7EFC70}"/>
              </a:ext>
            </a:extLst>
          </p:cNvPr>
          <p:cNvSpPr/>
          <p:nvPr/>
        </p:nvSpPr>
        <p:spPr>
          <a:xfrm>
            <a:off x="3284434" y="5188082"/>
            <a:ext cx="2549769" cy="8914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80DEA1B-C689-4151-9331-984A98A91233}"/>
              </a:ext>
            </a:extLst>
          </p:cNvPr>
          <p:cNvSpPr/>
          <p:nvPr/>
        </p:nvSpPr>
        <p:spPr>
          <a:xfrm>
            <a:off x="851188" y="858865"/>
            <a:ext cx="3217802" cy="534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latinLnBrk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200" b="1" kern="0">
                <a:solidFill>
                  <a:srgbClr val="010B3C"/>
                </a:solidFill>
              </a:rPr>
              <a:t>AND </a:t>
            </a:r>
            <a:r>
              <a:rPr lang="ko-KR" altLang="en-US" sz="2200" b="1" kern="0" dirty="0">
                <a:solidFill>
                  <a:srgbClr val="010B3C"/>
                </a:solidFill>
              </a:rPr>
              <a:t>연산</a:t>
            </a:r>
            <a:endParaRPr lang="en-US" altLang="ko-KR" sz="2200" b="1" kern="0" dirty="0">
              <a:solidFill>
                <a:srgbClr val="010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74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퍼셉트론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 구현하기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084AE3B8-3D75-451A-8581-B5F2E8D0FD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188" y="1551464"/>
            <a:ext cx="7020905" cy="4963218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id="{13E58E0E-5857-4B06-B42E-AEC5E6344CA3}"/>
              </a:ext>
            </a:extLst>
          </p:cNvPr>
          <p:cNvSpPr/>
          <p:nvPr/>
        </p:nvSpPr>
        <p:spPr>
          <a:xfrm>
            <a:off x="851188" y="858865"/>
            <a:ext cx="3217802" cy="534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latinLnBrk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200" b="1" kern="0" dirty="0">
                <a:solidFill>
                  <a:srgbClr val="010B3C"/>
                </a:solidFill>
              </a:rPr>
              <a:t>NAND, OR </a:t>
            </a:r>
            <a:r>
              <a:rPr lang="ko-KR" altLang="en-US" sz="2200" b="1" kern="0" dirty="0">
                <a:solidFill>
                  <a:srgbClr val="010B3C"/>
                </a:solidFill>
              </a:rPr>
              <a:t>연산</a:t>
            </a:r>
            <a:endParaRPr lang="en-US" altLang="ko-KR" sz="2200" b="1" kern="0" dirty="0">
              <a:solidFill>
                <a:srgbClr val="010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224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퍼셉트론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 구현하기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EE35F65-1267-4A33-A64D-B44A156193BD}"/>
              </a:ext>
            </a:extLst>
          </p:cNvPr>
          <p:cNvSpPr/>
          <p:nvPr/>
        </p:nvSpPr>
        <p:spPr>
          <a:xfrm>
            <a:off x="2377012" y="4636025"/>
            <a:ext cx="6945973" cy="1815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600" b="1" kern="0" dirty="0">
                <a:solidFill>
                  <a:srgbClr val="010B3C"/>
                </a:solidFill>
              </a:rPr>
              <a:t>AND: (w1, w2, b) = (0.5, 0.5, 1)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2600" b="1" kern="0" dirty="0">
                <a:solidFill>
                  <a:srgbClr val="010B3C"/>
                </a:solidFill>
              </a:rPr>
              <a:t>NAND: (w1, w2, b) = (-0.5, -0.5, 0.9)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2600" b="1" kern="0" dirty="0">
                <a:solidFill>
                  <a:srgbClr val="010B3C"/>
                </a:solidFill>
              </a:rPr>
              <a:t>OR: (w1, w2, b) = (0.5, 0.5, -0.4)</a:t>
            </a:r>
          </a:p>
        </p:txBody>
      </p:sp>
      <p:pic>
        <p:nvPicPr>
          <p:cNvPr id="18" name="Picture 2" descr="How to Train a Basic Perceptron Neural Network - Technical Articles">
            <a:extLst>
              <a:ext uri="{FF2B5EF4-FFF2-40B4-BE49-F238E27FC236}">
                <a16:creationId xmlns:a16="http://schemas.microsoft.com/office/drawing/2014/main" id="{4D13AFD8-AE84-421C-B215-9371C5539D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77" y="1314226"/>
            <a:ext cx="4739240" cy="3180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직사각형 18">
            <a:extLst>
              <a:ext uri="{FF2B5EF4-FFF2-40B4-BE49-F238E27FC236}">
                <a16:creationId xmlns:a16="http://schemas.microsoft.com/office/drawing/2014/main" id="{CBD611E7-7DC0-43FD-A568-9B72B7C5E53A}"/>
              </a:ext>
            </a:extLst>
          </p:cNvPr>
          <p:cNvSpPr/>
          <p:nvPr/>
        </p:nvSpPr>
        <p:spPr>
          <a:xfrm>
            <a:off x="6096000" y="2287059"/>
            <a:ext cx="4637015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FF0000"/>
                </a:solidFill>
              </a:rPr>
              <a:t>0</a:t>
            </a:r>
            <a:r>
              <a:rPr lang="en-US" altLang="ko-KR" sz="2200" b="1" kern="0" dirty="0">
                <a:solidFill>
                  <a:srgbClr val="010B3C"/>
                </a:solidFill>
              </a:rPr>
              <a:t> = xw0 + yw1 + zw2 &lt;</a:t>
            </a:r>
            <a:r>
              <a:rPr lang="el-GR" altLang="ko-KR" sz="2200" b="1" kern="0" dirty="0">
                <a:solidFill>
                  <a:srgbClr val="010B3C"/>
                </a:solidFill>
              </a:rPr>
              <a:t>θ</a:t>
            </a:r>
            <a:r>
              <a:rPr lang="en-US" altLang="ko-KR" sz="2200" b="1" kern="0" dirty="0">
                <a:solidFill>
                  <a:srgbClr val="010B3C"/>
                </a:solidFill>
              </a:rPr>
              <a:t>(</a:t>
            </a:r>
            <a:r>
              <a:rPr lang="ko-KR" altLang="en-US" sz="2200" b="1" kern="0" dirty="0">
                <a:solidFill>
                  <a:srgbClr val="010B3C"/>
                </a:solidFill>
              </a:rPr>
              <a:t>신호</a:t>
            </a:r>
            <a:r>
              <a:rPr lang="en-US" altLang="ko-KR" sz="2200" b="1" kern="0" dirty="0">
                <a:solidFill>
                  <a:srgbClr val="010B3C"/>
                </a:solidFill>
              </a:rPr>
              <a:t>x)</a:t>
            </a:r>
          </a:p>
          <a:p>
            <a:pPr algn="ctr" latinLnBrk="0">
              <a:lnSpc>
                <a:spcPct val="150000"/>
              </a:lnSpc>
              <a:defRPr/>
            </a:pPr>
            <a:r>
              <a:rPr lang="en-US" altLang="ko-KR" sz="2200" b="1" kern="0" dirty="0">
                <a:solidFill>
                  <a:srgbClr val="FF0000"/>
                </a:solidFill>
              </a:rPr>
              <a:t>1</a:t>
            </a:r>
            <a:r>
              <a:rPr lang="en-US" altLang="ko-KR" sz="2200" b="1" kern="0" dirty="0">
                <a:solidFill>
                  <a:srgbClr val="010B3C"/>
                </a:solidFill>
              </a:rPr>
              <a:t> = xw0 + yw1 + zw2 &gt;</a:t>
            </a:r>
            <a:r>
              <a:rPr lang="el-GR" altLang="ko-KR" sz="2200" b="1" kern="0" dirty="0">
                <a:solidFill>
                  <a:srgbClr val="010B3C"/>
                </a:solidFill>
              </a:rPr>
              <a:t>θ</a:t>
            </a:r>
            <a:r>
              <a:rPr lang="en-US" altLang="ko-KR" sz="2200" b="1" kern="0" dirty="0">
                <a:solidFill>
                  <a:srgbClr val="010B3C"/>
                </a:solidFill>
              </a:rPr>
              <a:t>(</a:t>
            </a:r>
            <a:r>
              <a:rPr lang="ko-KR" altLang="en-US" sz="2200" b="1" kern="0" dirty="0">
                <a:solidFill>
                  <a:srgbClr val="010B3C"/>
                </a:solidFill>
              </a:rPr>
              <a:t>신호</a:t>
            </a:r>
            <a:r>
              <a:rPr lang="en-US" altLang="ko-KR" sz="2200" b="1" kern="0" dirty="0">
                <a:solidFill>
                  <a:srgbClr val="010B3C"/>
                </a:solidFill>
              </a:rPr>
              <a:t>o)</a:t>
            </a:r>
          </a:p>
        </p:txBody>
      </p:sp>
    </p:spTree>
    <p:extLst>
      <p:ext uri="{BB962C8B-B14F-4D97-AF65-F5344CB8AC3E}">
        <p14:creationId xmlns:p14="http://schemas.microsoft.com/office/powerpoint/2010/main" val="1465209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11699999" y="812800"/>
            <a:ext cx="123701" cy="6045200"/>
          </a:xfrm>
          <a:prstGeom prst="rect">
            <a:avLst/>
          </a:prstGeom>
          <a:solidFill>
            <a:schemeClr val="tx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-1" y="800100"/>
            <a:ext cx="11700000" cy="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11699999" y="800100"/>
            <a:ext cx="0" cy="6060400"/>
          </a:xfrm>
          <a:prstGeom prst="line">
            <a:avLst/>
          </a:prstGeom>
          <a:ln w="317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그룹 27"/>
          <p:cNvGrpSpPr/>
          <p:nvPr/>
        </p:nvGrpSpPr>
        <p:grpSpPr>
          <a:xfrm>
            <a:off x="261712" y="304251"/>
            <a:ext cx="727206" cy="993706"/>
            <a:chOff x="4842640" y="195358"/>
            <a:chExt cx="727206" cy="993706"/>
          </a:xfrm>
        </p:grpSpPr>
        <p:sp>
          <p:nvSpPr>
            <p:cNvPr id="15" name="타원 14"/>
            <p:cNvSpPr/>
            <p:nvPr/>
          </p:nvSpPr>
          <p:spPr>
            <a:xfrm rot="1059351">
              <a:off x="4842640" y="782664"/>
              <a:ext cx="571500" cy="406400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4" name="사다리꼴 13"/>
            <p:cNvSpPr/>
            <p:nvPr/>
          </p:nvSpPr>
          <p:spPr>
            <a:xfrm rot="12198497">
              <a:off x="5115865" y="579464"/>
              <a:ext cx="173066" cy="406400"/>
            </a:xfrm>
            <a:prstGeom prst="trapezoid">
              <a:avLst>
                <a:gd name="adj" fmla="val 38322"/>
              </a:avLst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타원 9"/>
            <p:cNvSpPr/>
            <p:nvPr/>
          </p:nvSpPr>
          <p:spPr>
            <a:xfrm rot="1059351">
              <a:off x="4966408" y="410484"/>
              <a:ext cx="571500" cy="406400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1059351">
              <a:off x="5351102" y="484051"/>
              <a:ext cx="162028" cy="347064"/>
            </a:xfrm>
            <a:custGeom>
              <a:avLst/>
              <a:gdLst>
                <a:gd name="connsiteX0" fmla="*/ 0 w 162028"/>
                <a:gd name="connsiteY0" fmla="*/ 0 h 347064"/>
                <a:gd name="connsiteX1" fmla="*/ 36043 w 162028"/>
                <a:gd name="connsiteY1" fmla="*/ 13912 h 347064"/>
                <a:gd name="connsiteX2" fmla="*/ 162028 w 162028"/>
                <a:gd name="connsiteY2" fmla="*/ 182409 h 347064"/>
                <a:gd name="connsiteX3" fmla="*/ 78334 w 162028"/>
                <a:gd name="connsiteY3" fmla="*/ 326093 h 347064"/>
                <a:gd name="connsiteX4" fmla="*/ 34594 w 162028"/>
                <a:gd name="connsiteY4" fmla="*/ 347064 h 3470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2028" h="347064">
                  <a:moveTo>
                    <a:pt x="0" y="0"/>
                  </a:moveTo>
                  <a:lnTo>
                    <a:pt x="36043" y="13912"/>
                  </a:lnTo>
                  <a:cubicBezTo>
                    <a:pt x="112054" y="50429"/>
                    <a:pt x="162028" y="112269"/>
                    <a:pt x="162028" y="182409"/>
                  </a:cubicBezTo>
                  <a:cubicBezTo>
                    <a:pt x="162028" y="238521"/>
                    <a:pt x="130044" y="289321"/>
                    <a:pt x="78334" y="326093"/>
                  </a:cubicBezTo>
                  <a:lnTo>
                    <a:pt x="34594" y="347064"/>
                  </a:lnTo>
                  <a:close/>
                </a:path>
              </a:pathLst>
            </a:custGeom>
            <a:solidFill>
              <a:schemeClr val="tx1">
                <a:alpha val="11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타원 10"/>
            <p:cNvSpPr/>
            <p:nvPr/>
          </p:nvSpPr>
          <p:spPr>
            <a:xfrm rot="551721">
              <a:off x="5089084" y="281560"/>
              <a:ext cx="452088" cy="355948"/>
            </a:xfrm>
            <a:prstGeom prst="ellipse">
              <a:avLst/>
            </a:prstGeom>
            <a:solidFill>
              <a:schemeClr val="bg1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자유형 25"/>
            <p:cNvSpPr/>
            <p:nvPr/>
          </p:nvSpPr>
          <p:spPr>
            <a:xfrm rot="551721">
              <a:off x="5396260" y="331058"/>
              <a:ext cx="126676" cy="307987"/>
            </a:xfrm>
            <a:custGeom>
              <a:avLst/>
              <a:gdLst>
                <a:gd name="connsiteX0" fmla="*/ 14892 w 126676"/>
                <a:gd name="connsiteY0" fmla="*/ 0 h 307987"/>
                <a:gd name="connsiteX1" fmla="*/ 60469 w 126676"/>
                <a:gd name="connsiteY1" fmla="*/ 24195 h 307987"/>
                <a:gd name="connsiteX2" fmla="*/ 126676 w 126676"/>
                <a:gd name="connsiteY2" fmla="*/ 150041 h 307987"/>
                <a:gd name="connsiteX3" fmla="*/ 60469 w 126676"/>
                <a:gd name="connsiteY3" fmla="*/ 275888 h 307987"/>
                <a:gd name="connsiteX4" fmla="*/ 0 w 126676"/>
                <a:gd name="connsiteY4" fmla="*/ 307987 h 307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6676" h="307987">
                  <a:moveTo>
                    <a:pt x="14892" y="0"/>
                  </a:moveTo>
                  <a:lnTo>
                    <a:pt x="60469" y="24195"/>
                  </a:lnTo>
                  <a:cubicBezTo>
                    <a:pt x="101375" y="56402"/>
                    <a:pt x="126676" y="100895"/>
                    <a:pt x="126676" y="150041"/>
                  </a:cubicBezTo>
                  <a:cubicBezTo>
                    <a:pt x="126676" y="199187"/>
                    <a:pt x="101375" y="243680"/>
                    <a:pt x="60469" y="275888"/>
                  </a:cubicBezTo>
                  <a:lnTo>
                    <a:pt x="0" y="307987"/>
                  </a:lnTo>
                  <a:close/>
                </a:path>
              </a:pathLst>
            </a:custGeom>
            <a:solidFill>
              <a:schemeClr val="tx1">
                <a:alpha val="24000"/>
              </a:schemeClr>
            </a:solidFill>
            <a:ln w="317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타원 11"/>
            <p:cNvSpPr/>
            <p:nvPr/>
          </p:nvSpPr>
          <p:spPr>
            <a:xfrm rot="1082807">
              <a:off x="5117758" y="195358"/>
              <a:ext cx="452088" cy="355948"/>
            </a:xfrm>
            <a:prstGeom prst="ellipse">
              <a:avLst/>
            </a:prstGeom>
            <a:solidFill>
              <a:srgbClr val="FF8086"/>
            </a:solidFill>
            <a:ln w="317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1268155" y="11676"/>
            <a:ext cx="8550495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0">
              <a:lnSpc>
                <a:spcPct val="150000"/>
              </a:lnSpc>
              <a:defRPr/>
            </a:pPr>
            <a:r>
              <a:rPr lang="ko-KR" altLang="en-US" sz="2800" b="1" i="1" kern="0" dirty="0" err="1">
                <a:solidFill>
                  <a:srgbClr val="010B3C"/>
                </a:solidFill>
              </a:rPr>
              <a:t>퍼셉트론</a:t>
            </a:r>
            <a:r>
              <a:rPr lang="ko-KR" altLang="en-US" sz="2800" b="1" i="1" kern="0" dirty="0">
                <a:solidFill>
                  <a:srgbClr val="010B3C"/>
                </a:solidFill>
              </a:rPr>
              <a:t> 구현하기</a:t>
            </a:r>
            <a:endParaRPr lang="ko-KR" altLang="en-US" sz="4800" kern="0" dirty="0">
              <a:solidFill>
                <a:srgbClr val="F1A197"/>
              </a:solidFill>
            </a:endParaRP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DED4800A-CB0D-4586-A030-F10D8C908E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27" y="1532214"/>
            <a:ext cx="4791075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49D5841B-091C-4747-860E-50653050E0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532214"/>
            <a:ext cx="4791060" cy="422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>
            <a:extLst>
              <a:ext uri="{FF2B5EF4-FFF2-40B4-BE49-F238E27FC236}">
                <a16:creationId xmlns:a16="http://schemas.microsoft.com/office/drawing/2014/main" id="{D9A382A9-0078-40FF-9ACA-2CC31C09F9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300" y="1375054"/>
            <a:ext cx="4874459" cy="4337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14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317</Words>
  <Application>Microsoft Office PowerPoint</Application>
  <PresentationFormat>와이드스크린</PresentationFormat>
  <Paragraphs>50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5" baseType="lpstr"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정현지</cp:lastModifiedBy>
  <cp:revision>12</cp:revision>
  <dcterms:created xsi:type="dcterms:W3CDTF">2021-03-01T15:32:38Z</dcterms:created>
  <dcterms:modified xsi:type="dcterms:W3CDTF">2021-03-24T02:41:16Z</dcterms:modified>
</cp:coreProperties>
</file>