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27"/>
  </p:notesMasterIdLst>
  <p:sldIdLst>
    <p:sldId id="256" r:id="rId3"/>
    <p:sldId id="426" r:id="rId4"/>
    <p:sldId id="428" r:id="rId5"/>
    <p:sldId id="425" r:id="rId6"/>
    <p:sldId id="422" r:id="rId7"/>
    <p:sldId id="423" r:id="rId8"/>
    <p:sldId id="407" r:id="rId9"/>
    <p:sldId id="408" r:id="rId10"/>
    <p:sldId id="409" r:id="rId11"/>
    <p:sldId id="410" r:id="rId12"/>
    <p:sldId id="414" r:id="rId13"/>
    <p:sldId id="411" r:id="rId14"/>
    <p:sldId id="413" r:id="rId15"/>
    <p:sldId id="412" r:id="rId16"/>
    <p:sldId id="415" r:id="rId17"/>
    <p:sldId id="418" r:id="rId18"/>
    <p:sldId id="419" r:id="rId19"/>
    <p:sldId id="420" r:id="rId20"/>
    <p:sldId id="421" r:id="rId21"/>
    <p:sldId id="417" r:id="rId22"/>
    <p:sldId id="429" r:id="rId23"/>
    <p:sldId id="430" r:id="rId24"/>
    <p:sldId id="431" r:id="rId25"/>
    <p:sldId id="43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256"/>
            <p14:sldId id="426"/>
            <p14:sldId id="428"/>
            <p14:sldId id="425"/>
            <p14:sldId id="422"/>
            <p14:sldId id="423"/>
            <p14:sldId id="407"/>
            <p14:sldId id="408"/>
            <p14:sldId id="409"/>
            <p14:sldId id="410"/>
            <p14:sldId id="414"/>
            <p14:sldId id="411"/>
            <p14:sldId id="413"/>
            <p14:sldId id="412"/>
            <p14:sldId id="415"/>
            <p14:sldId id="418"/>
            <p14:sldId id="419"/>
            <p14:sldId id="420"/>
            <p14:sldId id="421"/>
            <p14:sldId id="417"/>
            <p14:sldId id="429"/>
            <p14:sldId id="430"/>
            <p14:sldId id="431"/>
            <p14:sldId id="432"/>
          </p14:sldIdLst>
        </p14:section>
        <p14:section name="Design, Impress, Work Together" id="{B9B51309-D148-4332-87C2-07BE32FBCA3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D2B4A6"/>
    <a:srgbClr val="734F29"/>
    <a:srgbClr val="DD462F"/>
    <a:srgbClr val="AEB785"/>
    <a:srgbClr val="EFD5A2"/>
    <a:srgbClr val="3B3026"/>
    <a:srgbClr val="ECE1CA"/>
    <a:srgbClr val="7955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57" autoAdjust="0"/>
    <p:restoredTop sz="96405" autoAdjust="0"/>
  </p:normalViewPr>
  <p:slideViewPr>
    <p:cSldViewPr snapToGrid="0">
      <p:cViewPr varScale="1">
        <p:scale>
          <a:sx n="151" d="100"/>
          <a:sy n="151" d="100"/>
        </p:scale>
        <p:origin x="224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notesMaster" Target="notesMasters/notesMaster1.xml"/><Relationship Id="rId28" Type="http://schemas.openxmlformats.org/officeDocument/2006/relationships/commentAuthors" Target="commentAuthors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9/27/18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150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6705599" cy="113779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2800">
                <a:solidFill>
                  <a:srgbClr val="D2472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9692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15419" y="365125"/>
            <a:ext cx="1819564" cy="5811838"/>
          </a:xfrm>
        </p:spPr>
        <p:txBody>
          <a:bodyPr vert="eaVert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0226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43513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50000"/>
              </a:lnSpc>
              <a:spcAft>
                <a:spcPts val="1200"/>
              </a:spcAft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150000"/>
              </a:lnSpc>
              <a:spcAft>
                <a:spcPts val="1200"/>
              </a:spcAft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2402238"/>
            <a:ext cx="4508715" cy="2187227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rgbClr val="D24726"/>
                </a:solidFill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308" y="2402237"/>
            <a:ext cx="5269424" cy="2187226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32822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737851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1" y="2193927"/>
            <a:ext cx="5156200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4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4" y="2193927"/>
            <a:ext cx="5157787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9/27/18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0602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9/27/18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9/27/18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3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9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9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t>9/27/18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4" Type="http://schemas.openxmlformats.org/officeDocument/2006/relationships/image" Target="../media/image200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5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Derivative</a:t>
            </a:r>
            <a:endParaRPr lang="en-US" dirty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</a:t>
            </a:r>
            <a:r>
              <a:rPr lang="en-US" dirty="0"/>
              <a:t> </a:t>
            </a:r>
            <a:r>
              <a:rPr lang="en-US" dirty="0" err="1" smtClean="0"/>
              <a:t>Artineer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>
                <a:latin typeface="Adobe Gothic Std B" charset="-127"/>
                <a:ea typeface="Adobe Gothic Std B" charset="-127"/>
                <a:cs typeface="Adobe Gothic Std B" charset="-127"/>
              </a:rPr>
              <a:t>Hypothesis</a:t>
            </a:r>
            <a:endParaRPr kumimoji="1" lang="ko-KR" altLang="en-US" dirty="0"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4435" y="1547446"/>
            <a:ext cx="1616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Concept</a:t>
            </a:r>
            <a:endParaRPr kumimoji="1"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34" y="2318809"/>
            <a:ext cx="5468909" cy="4202571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2220687" y="1701334"/>
            <a:ext cx="66520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선형함수</a:t>
            </a:r>
            <a:r>
              <a:rPr kumimoji="1"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(</a:t>
            </a:r>
            <a:r>
              <a:rPr kumimoji="1"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일차함수</a:t>
            </a:r>
            <a:r>
              <a:rPr kumimoji="1"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)</a:t>
            </a:r>
            <a:r>
              <a:rPr kumimoji="1"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의 일반형 </a:t>
            </a:r>
            <a:r>
              <a:rPr kumimoji="1"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y = ax + b</a:t>
            </a:r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6073343" y="3457339"/>
            <a:ext cx="12158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latin typeface="Cambria Math" charset="0"/>
                <a:ea typeface="Cambria Math" charset="0"/>
                <a:cs typeface="Cambria Math" charset="0"/>
              </a:rPr>
              <a:t>y</a:t>
            </a:r>
            <a:r>
              <a:rPr lang="en-US" altLang="ko-KR" dirty="0" smtClean="0">
                <a:latin typeface="Cambria Math" charset="0"/>
                <a:ea typeface="Cambria Math" charset="0"/>
                <a:cs typeface="Cambria Math" charset="0"/>
              </a:rPr>
              <a:t> = ax + b</a:t>
            </a:r>
            <a:endParaRPr lang="ko-KR" altLang="en-US" dirty="0"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15" name="구부러진 연결선[U] 14"/>
          <p:cNvCxnSpPr/>
          <p:nvPr/>
        </p:nvCxnSpPr>
        <p:spPr>
          <a:xfrm>
            <a:off x="5114611" y="3135086"/>
            <a:ext cx="958732" cy="583510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대각선 방향의 모서리가 둥근 사각형 15"/>
              <p:cNvSpPr/>
              <p:nvPr/>
            </p:nvSpPr>
            <p:spPr>
              <a:xfrm>
                <a:off x="7496070" y="1701334"/>
                <a:ext cx="4330840" cy="4820046"/>
              </a:xfrm>
              <a:prstGeom prst="round2Diag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ko-KR" altLang="en-US" sz="1600" dirty="0" smtClean="0">
                    <a:latin typeface="Adobe Gothic Std B" charset="-127"/>
                    <a:ea typeface="Adobe Gothic Std B" charset="-127"/>
                    <a:cs typeface="Adobe Gothic Std B" charset="-127"/>
                  </a:rPr>
                  <a:t>함수의 일반형</a:t>
                </a:r>
                <a:endParaRPr kumimoji="1" lang="en-US" altLang="ko-KR" sz="1600" dirty="0" smtClean="0">
                  <a:latin typeface="Adobe Gothic Std B" charset="-127"/>
                  <a:ea typeface="Adobe Gothic Std B" charset="-127"/>
                  <a:cs typeface="Adobe Gothic Std B" charset="-127"/>
                </a:endParaRPr>
              </a:p>
              <a:p>
                <a:pPr algn="ctr"/>
                <a:endParaRPr kumimoji="1" lang="en-US" altLang="ko-KR" sz="1600" dirty="0" smtClean="0">
                  <a:latin typeface="Adobe Gothic Std B" charset="-127"/>
                  <a:ea typeface="Adobe Gothic Std B" charset="-127"/>
                  <a:cs typeface="Adobe Gothic Std B" charset="-127"/>
                </a:endParaRPr>
              </a:p>
              <a:p>
                <a:pPr algn="ctr"/>
                <a:endParaRPr kumimoji="1" lang="en-US" altLang="ko-KR" sz="1600" dirty="0"/>
              </a:p>
              <a:p>
                <a:pPr algn="ctr"/>
                <a:r>
                  <a:rPr kumimoji="1" lang="ko-KR" altLang="en-US" sz="1600" dirty="0" smtClean="0"/>
                  <a:t>일차함수 </a:t>
                </a:r>
                <a:r>
                  <a:rPr kumimoji="1" lang="en-US" altLang="ko-KR" sz="1600" dirty="0" smtClean="0"/>
                  <a:t>:</a:t>
                </a:r>
                <a:r>
                  <a:rPr kumimoji="1" lang="ko-KR" altLang="en-US" sz="1600" dirty="0" smtClean="0"/>
                  <a:t> 최고차 항의 계수가 </a:t>
                </a:r>
                <a:r>
                  <a:rPr kumimoji="1" lang="en-US" altLang="ko-KR" sz="1600" dirty="0" smtClean="0"/>
                  <a:t>1</a:t>
                </a:r>
                <a:r>
                  <a:rPr kumimoji="1" lang="ko-KR" altLang="en-US" sz="1600" dirty="0" smtClean="0"/>
                  <a:t>차인 함수</a:t>
                </a:r>
                <a:endParaRPr kumimoji="1" lang="en-US" altLang="ko-KR" sz="1600" dirty="0"/>
              </a:p>
              <a:p>
                <a:pPr algn="ctr"/>
                <a:r>
                  <a:rPr kumimoji="1" lang="en-US" altLang="ko-KR" sz="1600" dirty="0" smtClean="0">
                    <a:latin typeface="Cambria Math" charset="0"/>
                    <a:ea typeface="Cambria Math" charset="0"/>
                    <a:cs typeface="Cambria Math" charset="0"/>
                  </a:rPr>
                  <a:t>Y = ax + b</a:t>
                </a:r>
              </a:p>
              <a:p>
                <a:pPr algn="ctr"/>
                <a:endParaRPr kumimoji="1" lang="en-US" altLang="ko-KR" sz="1600" dirty="0"/>
              </a:p>
              <a:p>
                <a:pPr algn="ctr"/>
                <a:r>
                  <a:rPr kumimoji="1" lang="ko-KR" altLang="en-US" sz="1600" dirty="0" smtClean="0"/>
                  <a:t>이차함수 </a:t>
                </a:r>
                <a:r>
                  <a:rPr kumimoji="1" lang="en-US" altLang="ko-KR" sz="1600" dirty="0" smtClean="0"/>
                  <a:t>:</a:t>
                </a:r>
                <a:r>
                  <a:rPr kumimoji="1" lang="ko-KR" altLang="en-US" sz="1600" dirty="0" smtClean="0"/>
                  <a:t> 최고차 항의 계수가 </a:t>
                </a:r>
                <a:r>
                  <a:rPr kumimoji="1" lang="en-US" altLang="ko-KR" sz="1600" dirty="0" smtClean="0"/>
                  <a:t>2</a:t>
                </a:r>
                <a:r>
                  <a:rPr kumimoji="1" lang="ko-KR" altLang="en-US" sz="1600" dirty="0" smtClean="0"/>
                  <a:t>차인 함수</a:t>
                </a:r>
                <a:endParaRPr kumimoji="1" lang="en-US" altLang="ko-KR" sz="1600" dirty="0" smtClean="0"/>
              </a:p>
              <a:p>
                <a:pPr algn="ctr"/>
                <a:r>
                  <a:rPr kumimoji="1" lang="en-US" altLang="ko-KR" sz="1600" dirty="0" smtClean="0">
                    <a:latin typeface="Cambria Math" charset="0"/>
                    <a:ea typeface="Cambria Math" charset="0"/>
                    <a:cs typeface="Cambria Math" charset="0"/>
                  </a:rPr>
                  <a:t>Y = a</a:t>
                </a:r>
                <a14:m>
                  <m:oMath xmlns:m="http://schemas.openxmlformats.org/officeDocument/2006/math">
                    <m:r>
                      <a:rPr kumimoji="1" lang="en-US" altLang="ko-KR" sz="160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𝑥</m:t>
                    </m:r>
                    <m:r>
                      <a:rPr kumimoji="1" lang="en-US" altLang="ko-KR" sz="1600" b="0" i="1" baseline="30000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2</m:t>
                    </m:r>
                    <m:r>
                      <a:rPr kumimoji="1" lang="en-US" altLang="ko-KR" sz="1600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r>
                      <a:rPr kumimoji="1" lang="en-US" altLang="ko-KR" sz="1600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𝑏𝑥</m:t>
                    </m:r>
                    <m:r>
                      <a:rPr kumimoji="1" lang="en-US" altLang="ko-KR" sz="1600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+</m:t>
                    </m:r>
                    <m:r>
                      <a:rPr kumimoji="1" lang="en-US" altLang="ko-KR" sz="1600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𝑐</m:t>
                    </m:r>
                  </m:oMath>
                </a14:m>
                <a:endParaRPr kumimoji="1" lang="en-US" altLang="ko-KR" sz="1600" b="0" dirty="0" smtClean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algn="ctr"/>
                <a:endParaRPr kumimoji="1" lang="en-US" altLang="ko-KR" sz="1600" baseline="30000" dirty="0" smtClean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algn="ctr"/>
                <a:endParaRPr kumimoji="1" lang="en-US" altLang="ko-KR" sz="1600" baseline="30000" dirty="0" smtClean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algn="ctr"/>
                <a:r>
                  <a:rPr kumimoji="1" lang="ko-KR" altLang="en-US" sz="1600" dirty="0" smtClean="0"/>
                  <a:t>삼차함수 </a:t>
                </a:r>
                <a:r>
                  <a:rPr kumimoji="1" lang="en-US" altLang="ko-KR" sz="1600" dirty="0" smtClean="0"/>
                  <a:t>:</a:t>
                </a:r>
                <a:r>
                  <a:rPr kumimoji="1" lang="ko-KR" altLang="en-US" sz="1600" dirty="0" smtClean="0"/>
                  <a:t> 최고차 항의 계수가 </a:t>
                </a:r>
                <a:r>
                  <a:rPr kumimoji="1" lang="en-US" altLang="ko-KR" sz="1600" dirty="0" smtClean="0"/>
                  <a:t>3</a:t>
                </a:r>
                <a:r>
                  <a:rPr kumimoji="1" lang="ko-KR" altLang="en-US" sz="1600" dirty="0" smtClean="0"/>
                  <a:t>차인 함수</a:t>
                </a:r>
                <a:endParaRPr kumimoji="1" lang="en-US" altLang="ko-KR" sz="1600" dirty="0" smtClean="0"/>
              </a:p>
              <a:p>
                <a:pPr algn="ctr"/>
                <a:r>
                  <a:rPr kumimoji="1" lang="en-US" altLang="ko-KR" sz="1600" dirty="0">
                    <a:latin typeface="Cambria Math" charset="0"/>
                    <a:ea typeface="Cambria Math" charset="0"/>
                    <a:cs typeface="Cambria Math" charset="0"/>
                  </a:rPr>
                  <a:t>Y = </a:t>
                </a:r>
                <a:r>
                  <a:rPr kumimoji="1" lang="en-US" altLang="ko-KR" sz="1600" dirty="0" smtClean="0">
                    <a:latin typeface="Cambria Math" charset="0"/>
                    <a:ea typeface="Cambria Math" charset="0"/>
                    <a:cs typeface="Cambria Math" charset="0"/>
                  </a:rPr>
                  <a:t>ax</a:t>
                </a:r>
                <a:r>
                  <a:rPr kumimoji="1" lang="en-US" altLang="ko-KR" sz="1600" baseline="30000" dirty="0" smtClean="0">
                    <a:latin typeface="Cambria Math" charset="0"/>
                    <a:ea typeface="Cambria Math" charset="0"/>
                    <a:cs typeface="Cambria Math" charset="0"/>
                  </a:rPr>
                  <a:t>3</a:t>
                </a:r>
                <a:r>
                  <a:rPr kumimoji="1" lang="en-US" altLang="ko-KR" sz="1600" dirty="0" smtClean="0">
                    <a:latin typeface="Cambria Math" charset="0"/>
                    <a:ea typeface="Cambria Math" charset="0"/>
                    <a:cs typeface="Cambria Math" charset="0"/>
                  </a:rPr>
                  <a:t> + b</a:t>
                </a:r>
                <a14:m>
                  <m:oMath xmlns:m="http://schemas.openxmlformats.org/officeDocument/2006/math">
                    <m:r>
                      <a:rPr kumimoji="1" lang="en-US" altLang="ko-KR" sz="1600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𝑥</m:t>
                    </m:r>
                    <m:r>
                      <a:rPr kumimoji="1" lang="en-US" altLang="ko-KR" sz="1600" i="1" baseline="30000" dirty="0">
                        <a:latin typeface="Cambria Math" charset="0"/>
                        <a:ea typeface="Cambria Math" charset="0"/>
                        <a:cs typeface="Cambria Math" charset="0"/>
                      </a:rPr>
                      <m:t>2</m:t>
                    </m:r>
                    <m:r>
                      <a:rPr kumimoji="1" lang="en-US" altLang="ko-KR" sz="1600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r>
                      <a:rPr kumimoji="1" lang="en-US" altLang="ko-KR" sz="1600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𝑐</m:t>
                    </m:r>
                    <m:r>
                      <a:rPr kumimoji="1" lang="en-US" altLang="ko-KR" sz="1600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𝑥</m:t>
                    </m:r>
                    <m:r>
                      <a:rPr kumimoji="1" lang="en-US" altLang="ko-KR" sz="1600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 +</m:t>
                    </m:r>
                    <m:r>
                      <a:rPr kumimoji="1" lang="en-US" altLang="ko-KR" sz="1600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𝑑</m:t>
                    </m:r>
                  </m:oMath>
                </a14:m>
                <a:endParaRPr kumimoji="1" lang="en-US" altLang="ko-KR" sz="1600" dirty="0" smtClean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algn="ctr"/>
                <a:endParaRPr kumimoji="1" lang="en-US" altLang="ko-KR" sz="1600" dirty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algn="ctr"/>
                <a:r>
                  <a:rPr kumimoji="1" lang="mr-IN" altLang="ko-KR" sz="1600" dirty="0" smtClean="0">
                    <a:latin typeface="Cambria Math" charset="0"/>
                    <a:ea typeface="Cambria Math" charset="0"/>
                    <a:cs typeface="Cambria Math" charset="0"/>
                  </a:rPr>
                  <a:t>…</a:t>
                </a:r>
                <a:r>
                  <a:rPr kumimoji="1" lang="en-US" altLang="ko-KR" sz="1600" dirty="0" smtClean="0">
                    <a:latin typeface="Cambria Math" charset="0"/>
                    <a:ea typeface="Cambria Math" charset="0"/>
                    <a:cs typeface="Cambria Math" charset="0"/>
                  </a:rPr>
                  <a:t>..</a:t>
                </a:r>
                <a:endParaRPr kumimoji="1" lang="en-US" altLang="ko-KR" sz="1600" dirty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algn="ctr"/>
                <a:endParaRPr kumimoji="1" lang="ko-KR" altLang="en-US" sz="1600" dirty="0"/>
              </a:p>
            </p:txBody>
          </p:sp>
        </mc:Choice>
        <mc:Fallback xmlns="">
          <p:sp>
            <p:nvSpPr>
              <p:cNvPr id="16" name="대각선 방향의 모서리가 둥근 사각형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6070" y="1701334"/>
                <a:ext cx="4330840" cy="4820046"/>
              </a:xfrm>
              <a:prstGeom prst="round2Diag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967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>
                <a:latin typeface="Adobe Gothic Std B" charset="-127"/>
                <a:ea typeface="Adobe Gothic Std B" charset="-127"/>
                <a:cs typeface="Adobe Gothic Std B" charset="-127"/>
              </a:rPr>
              <a:t>Hypothesis</a:t>
            </a:r>
            <a:endParaRPr kumimoji="1" lang="ko-KR" altLang="en-US" dirty="0"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4435" y="1547446"/>
            <a:ext cx="963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80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Goal.</a:t>
            </a:r>
            <a:endParaRPr kumimoji="1"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242" y="2409244"/>
            <a:ext cx="5468909" cy="4202571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1567543" y="1685957"/>
            <a:ext cx="10225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친구들의 데이터세트를 가지고 키와 신발사이즈의 상관관계를 표현하는 </a:t>
            </a:r>
            <a:r>
              <a:rPr kumimoji="1" lang="ko-KR" altLang="en-US" dirty="0">
                <a:solidFill>
                  <a:srgbClr val="FF0000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선형 함수식</a:t>
            </a:r>
            <a:r>
              <a:rPr kumimoji="1" lang="en-US" altLang="ko-KR" dirty="0">
                <a:solidFill>
                  <a:srgbClr val="FF0000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(</a:t>
            </a:r>
            <a:r>
              <a:rPr kumimoji="1" lang="ko-KR" altLang="en-US" dirty="0">
                <a:solidFill>
                  <a:srgbClr val="FF0000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회귀식</a:t>
            </a:r>
            <a:r>
              <a:rPr kumimoji="1" lang="en-US" altLang="ko-KR" dirty="0">
                <a:solidFill>
                  <a:srgbClr val="FF0000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)</a:t>
            </a:r>
            <a:r>
              <a:rPr kumimoji="1" lang="ko-KR" altLang="en-US" dirty="0">
                <a:solidFill>
                  <a:srgbClr val="FF0000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 </a:t>
            </a:r>
            <a:r>
              <a:rPr kumimoji="1"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구하기 </a:t>
            </a:r>
            <a:endParaRPr lang="ko-KR" altLang="en-US" dirty="0"/>
          </a:p>
        </p:txBody>
      </p:sp>
      <p:cxnSp>
        <p:nvCxnSpPr>
          <p:cNvPr id="5" name="직선 화살표 연결선 4"/>
          <p:cNvCxnSpPr/>
          <p:nvPr/>
        </p:nvCxnSpPr>
        <p:spPr>
          <a:xfrm flipH="1" flipV="1">
            <a:off x="5124660" y="3346101"/>
            <a:ext cx="5416061" cy="2210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04150" y="2607437"/>
            <a:ext cx="47018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회귀식을 구한다는 것은</a:t>
            </a:r>
            <a:endParaRPr kumimoji="1"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endParaRPr kumimoji="1"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r>
              <a:rPr kumimoji="1"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Y = </a:t>
            </a:r>
            <a:r>
              <a:rPr kumimoji="1" lang="en-US" altLang="ko-KR" dirty="0" smtClean="0">
                <a:solidFill>
                  <a:srgbClr val="FF0000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a</a:t>
            </a:r>
            <a:r>
              <a:rPr kumimoji="1"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x + </a:t>
            </a:r>
            <a:r>
              <a:rPr kumimoji="1" lang="en-US" altLang="ko-KR" dirty="0" smtClean="0">
                <a:solidFill>
                  <a:srgbClr val="FF0000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b</a:t>
            </a:r>
            <a:r>
              <a:rPr kumimoji="1"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에서 </a:t>
            </a:r>
            <a:r>
              <a:rPr kumimoji="1" lang="en-US" altLang="ko-KR" dirty="0" smtClean="0">
                <a:solidFill>
                  <a:srgbClr val="FF0000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a</a:t>
            </a:r>
            <a:r>
              <a:rPr kumimoji="1"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, </a:t>
            </a:r>
            <a:r>
              <a:rPr kumimoji="1" lang="en-US" altLang="ko-KR" dirty="0" smtClean="0">
                <a:solidFill>
                  <a:srgbClr val="FF0000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b</a:t>
            </a:r>
            <a:r>
              <a:rPr kumimoji="1"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의 값을 찾는다는 의미</a:t>
            </a:r>
            <a:endParaRPr kumimoji="1"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endParaRPr kumimoji="1"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endParaRPr kumimoji="1"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9905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 smtClean="0">
                <a:latin typeface="Adobe Gothic Std B" charset="-127"/>
                <a:ea typeface="Adobe Gothic Std B" charset="-127"/>
                <a:cs typeface="Adobe Gothic Std B" charset="-127"/>
              </a:rPr>
              <a:t>Cost Function</a:t>
            </a:r>
            <a:endParaRPr kumimoji="1" lang="ko-KR" altLang="en-US" dirty="0"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4435" y="1547446"/>
            <a:ext cx="1616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Concept</a:t>
            </a:r>
            <a:endParaRPr kumimoji="1"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220687" y="1701334"/>
            <a:ext cx="66520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오차</a:t>
            </a:r>
            <a:r>
              <a:rPr kumimoji="1"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(</a:t>
            </a:r>
            <a:r>
              <a:rPr kumimoji="1"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e</a:t>
            </a:r>
            <a:r>
              <a:rPr kumimoji="1"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)</a:t>
            </a:r>
            <a:r>
              <a:rPr kumimoji="1"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 </a:t>
            </a:r>
            <a:r>
              <a:rPr kumimoji="1"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:</a:t>
            </a:r>
            <a:r>
              <a:rPr kumimoji="1"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 실제값과 예측값의 차이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604434" y="2224554"/>
            <a:ext cx="4958574" cy="4266681"/>
            <a:chOff x="604434" y="2224554"/>
            <a:chExt cx="4958574" cy="4266681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434" y="2224554"/>
              <a:ext cx="4958574" cy="4266681"/>
            </a:xfrm>
            <a:prstGeom prst="rect">
              <a:avLst/>
            </a:prstGeom>
          </p:spPr>
        </p:pic>
        <p:sp>
          <p:nvSpPr>
            <p:cNvPr id="8" name="오른쪽 대괄호[R] 7"/>
            <p:cNvSpPr/>
            <p:nvPr/>
          </p:nvSpPr>
          <p:spPr>
            <a:xfrm>
              <a:off x="3898760" y="2723103"/>
              <a:ext cx="45719" cy="1286189"/>
            </a:xfrm>
            <a:prstGeom prst="rightBracket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</p:grpSp>
      <p:cxnSp>
        <p:nvCxnSpPr>
          <p:cNvPr id="11" name="구부러진 연결선[U] 10"/>
          <p:cNvCxnSpPr/>
          <p:nvPr/>
        </p:nvCxnSpPr>
        <p:spPr>
          <a:xfrm>
            <a:off x="3944479" y="3506875"/>
            <a:ext cx="1290712" cy="1266092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>
            <a:off x="5235192" y="4588301"/>
            <a:ext cx="2723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오차</a:t>
            </a:r>
            <a:r>
              <a:rPr kumimoji="1"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(</a:t>
            </a:r>
            <a:r>
              <a:rPr kumimoji="1"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e</a:t>
            </a:r>
            <a:r>
              <a:rPr kumimoji="1"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) = </a:t>
            </a:r>
            <a:r>
              <a:rPr kumimoji="1"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실제값 </a:t>
            </a:r>
            <a:r>
              <a:rPr kumimoji="1"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-</a:t>
            </a:r>
            <a:r>
              <a:rPr kumimoji="1"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 예측값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6551525" y="4957633"/>
            <a:ext cx="5506497" cy="1794859"/>
            <a:chOff x="6551525" y="4957633"/>
            <a:chExt cx="5506497" cy="1794859"/>
          </a:xfrm>
        </p:grpSpPr>
        <p:sp>
          <p:nvSpPr>
            <p:cNvPr id="14" name="모서리가 둥근 직사각형 13"/>
            <p:cNvSpPr/>
            <p:nvPr/>
          </p:nvSpPr>
          <p:spPr>
            <a:xfrm>
              <a:off x="6551525" y="4957633"/>
              <a:ext cx="5506497" cy="1794859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450663" y="5044273"/>
              <a:ext cx="18548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ko-KR" sz="3200" dirty="0" smtClean="0">
                  <a:solidFill>
                    <a:srgbClr val="FF0000"/>
                  </a:solidFill>
                </a:rPr>
                <a:t>Question</a:t>
              </a:r>
              <a:endParaRPr kumimoji="1" lang="ko-KR" alt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7230625" y="6006104"/>
              <a:ext cx="414829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kumimoji="1" lang="ko-KR" altLang="en-US" dirty="0" smtClean="0">
                  <a:solidFill>
                    <a:srgbClr val="FF0000"/>
                  </a:solidFill>
                  <a:latin typeface="Adobe Gothic Std B" charset="-127"/>
                  <a:ea typeface="Adobe Gothic Std B" charset="-127"/>
                  <a:cs typeface="Adobe Gothic Std B" charset="-127"/>
                </a:rPr>
                <a:t>친구</a:t>
              </a:r>
              <a:r>
                <a:rPr kumimoji="1" lang="en-US" altLang="ko-KR" dirty="0" smtClean="0">
                  <a:solidFill>
                    <a:srgbClr val="FF0000"/>
                  </a:solidFill>
                  <a:latin typeface="Adobe Gothic Std B" charset="-127"/>
                  <a:ea typeface="Adobe Gothic Std B" charset="-127"/>
                  <a:cs typeface="Adobe Gothic Std B" charset="-127"/>
                </a:rPr>
                <a:t>2</a:t>
              </a:r>
              <a:r>
                <a:rPr kumimoji="1" lang="ko-KR" altLang="en-US" dirty="0" smtClean="0">
                  <a:solidFill>
                    <a:srgbClr val="FF0000"/>
                  </a:solidFill>
                  <a:latin typeface="Adobe Gothic Std B" charset="-127"/>
                  <a:ea typeface="Adobe Gothic Std B" charset="-127"/>
                  <a:cs typeface="Adobe Gothic Std B" charset="-127"/>
                </a:rPr>
                <a:t>의 오차</a:t>
              </a:r>
              <a:r>
                <a:rPr kumimoji="1" lang="en-US" altLang="ko-KR" dirty="0" smtClean="0">
                  <a:solidFill>
                    <a:srgbClr val="FF0000"/>
                  </a:solidFill>
                  <a:latin typeface="Adobe Gothic Std B" charset="-127"/>
                  <a:ea typeface="Adobe Gothic Std B" charset="-127"/>
                  <a:cs typeface="Adobe Gothic Std B" charset="-127"/>
                </a:rPr>
                <a:t>(e)</a:t>
              </a:r>
              <a:r>
                <a:rPr kumimoji="1" lang="ko-KR" altLang="en-US" dirty="0" smtClean="0">
                  <a:solidFill>
                    <a:srgbClr val="FF0000"/>
                  </a:solidFill>
                  <a:latin typeface="Adobe Gothic Std B" charset="-127"/>
                  <a:ea typeface="Adobe Gothic Std B" charset="-127"/>
                  <a:cs typeface="Adobe Gothic Std B" charset="-127"/>
                </a:rPr>
                <a:t>는 양수인가</a:t>
              </a:r>
              <a:r>
                <a:rPr kumimoji="1" lang="en-US" altLang="ko-KR" dirty="0" smtClean="0">
                  <a:solidFill>
                    <a:srgbClr val="FF0000"/>
                  </a:solidFill>
                  <a:latin typeface="Adobe Gothic Std B" charset="-127"/>
                  <a:ea typeface="Adobe Gothic Std B" charset="-127"/>
                  <a:cs typeface="Adobe Gothic Std B" charset="-127"/>
                </a:rPr>
                <a:t>,</a:t>
              </a:r>
              <a:r>
                <a:rPr kumimoji="1" lang="ko-KR" altLang="en-US" dirty="0" smtClean="0">
                  <a:solidFill>
                    <a:srgbClr val="FF0000"/>
                  </a:solidFill>
                  <a:latin typeface="Adobe Gothic Std B" charset="-127"/>
                  <a:ea typeface="Adobe Gothic Std B" charset="-127"/>
                  <a:cs typeface="Adobe Gothic Std B" charset="-127"/>
                </a:rPr>
                <a:t> 음수인가</a:t>
              </a:r>
              <a:r>
                <a:rPr kumimoji="1" lang="en-US" altLang="ko-KR" dirty="0" smtClean="0">
                  <a:solidFill>
                    <a:srgbClr val="FF0000"/>
                  </a:solidFill>
                  <a:latin typeface="Adobe Gothic Std B" charset="-127"/>
                  <a:ea typeface="Adobe Gothic Std B" charset="-127"/>
                  <a:cs typeface="Adobe Gothic Std B" charset="-127"/>
                </a:rPr>
                <a:t>?</a:t>
              </a:r>
              <a:endParaRPr lang="ko-KR" alt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460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>
                <a:latin typeface="Adobe Gothic Std B" charset="-127"/>
                <a:ea typeface="Adobe Gothic Std B" charset="-127"/>
                <a:cs typeface="Adobe Gothic Std B" charset="-127"/>
              </a:rPr>
              <a:t>Cost Function</a:t>
            </a:r>
            <a:endParaRPr kumimoji="1" lang="ko-KR" altLang="en-US" dirty="0"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4435" y="1547446"/>
            <a:ext cx="1616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Concept</a:t>
            </a:r>
            <a:endParaRPr kumimoji="1"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220687" y="1701334"/>
            <a:ext cx="66520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양수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,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 음수를 없애는 방법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2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가지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: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 </a:t>
            </a:r>
            <a:r>
              <a:rPr lang="ko-KR" altLang="en-US" dirty="0" smtClean="0">
                <a:solidFill>
                  <a:srgbClr val="FF0000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절대값</a:t>
            </a:r>
            <a:r>
              <a:rPr lang="en-US" altLang="ko-KR" dirty="0" smtClean="0">
                <a:solidFill>
                  <a:srgbClr val="FF0000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,</a:t>
            </a:r>
            <a:r>
              <a:rPr lang="ko-KR" altLang="en-US" dirty="0" smtClean="0">
                <a:solidFill>
                  <a:srgbClr val="FF0000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 제곱</a:t>
            </a:r>
            <a:endParaRPr lang="ko-KR" altLang="en-US" dirty="0">
              <a:solidFill>
                <a:srgbClr val="FF0000"/>
              </a:solidFill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1467059" y="2512088"/>
            <a:ext cx="2833636" cy="98473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ko-KR" altLang="en-US" dirty="0" smtClean="0">
                <a:latin typeface="Adobe Gothic Std B" charset="-127"/>
                <a:ea typeface="Adobe Gothic Std B" charset="-127"/>
                <a:cs typeface="Adobe Gothic Std B" charset="-127"/>
              </a:rPr>
              <a:t>절대값</a:t>
            </a:r>
            <a:endParaRPr kumimoji="1" lang="ko-KR" altLang="en-US" dirty="0"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7517842" y="2512088"/>
            <a:ext cx="2833636" cy="98473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ko-KR" altLang="en-US" dirty="0" smtClean="0">
                <a:latin typeface="Adobe Gothic Std B" charset="-127"/>
                <a:ea typeface="Adobe Gothic Std B" charset="-127"/>
                <a:cs typeface="Adobe Gothic Std B" charset="-127"/>
              </a:rPr>
              <a:t>제곱</a:t>
            </a:r>
            <a:endParaRPr kumimoji="1" lang="ko-KR" altLang="en-US" dirty="0"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cxnSp>
        <p:nvCxnSpPr>
          <p:cNvPr id="18" name="직선 화살표 연결선 17"/>
          <p:cNvCxnSpPr>
            <a:stCxn id="4" idx="2"/>
          </p:cNvCxnSpPr>
          <p:nvPr/>
        </p:nvCxnSpPr>
        <p:spPr>
          <a:xfrm>
            <a:off x="2883877" y="3496826"/>
            <a:ext cx="0" cy="15574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/>
          <p:nvPr/>
        </p:nvCxnSpPr>
        <p:spPr>
          <a:xfrm>
            <a:off x="8966480" y="3496826"/>
            <a:ext cx="0" cy="15574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306285" y="5365820"/>
            <a:ext cx="3155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dirty="0" smtClean="0">
                <a:latin typeface="Adobe Gothic Std B" charset="-127"/>
                <a:ea typeface="Adobe Gothic Std B" charset="-127"/>
                <a:cs typeface="Adobe Gothic Std B" charset="-127"/>
              </a:rPr>
              <a:t>오차</a:t>
            </a:r>
            <a:r>
              <a:rPr kumimoji="1" lang="en-US" altLang="ko-KR" dirty="0" smtClean="0">
                <a:latin typeface="Adobe Gothic Std B" charset="-127"/>
                <a:ea typeface="Adobe Gothic Std B" charset="-127"/>
                <a:cs typeface="Adobe Gothic Std B" charset="-127"/>
              </a:rPr>
              <a:t>(</a:t>
            </a:r>
            <a:r>
              <a:rPr kumimoji="1" lang="en-US" altLang="ko-KR" dirty="0">
                <a:latin typeface="Adobe Gothic Std B" charset="-127"/>
                <a:ea typeface="Adobe Gothic Std B" charset="-127"/>
                <a:cs typeface="Adobe Gothic Std B" charset="-127"/>
              </a:rPr>
              <a:t>e</a:t>
            </a:r>
            <a:r>
              <a:rPr kumimoji="1" lang="en-US" altLang="ko-KR" dirty="0" smtClean="0">
                <a:latin typeface="Adobe Gothic Std B" charset="-127"/>
                <a:ea typeface="Adobe Gothic Std B" charset="-127"/>
                <a:cs typeface="Adobe Gothic Std B" charset="-127"/>
              </a:rPr>
              <a:t>) =</a:t>
            </a:r>
            <a:r>
              <a:rPr kumimoji="1" lang="ko-KR" altLang="en-US" dirty="0" smtClean="0">
                <a:latin typeface="Adobe Gothic Std B" charset="-127"/>
                <a:ea typeface="Adobe Gothic Std B" charset="-127"/>
                <a:cs typeface="Adobe Gothic Std B" charset="-127"/>
              </a:rPr>
              <a:t> </a:t>
            </a:r>
            <a:r>
              <a:rPr kumimoji="1" lang="en-US" altLang="ko-KR" dirty="0" smtClean="0">
                <a:latin typeface="Adobe Gothic Std B" charset="-127"/>
                <a:ea typeface="Adobe Gothic Std B" charset="-127"/>
                <a:cs typeface="Adobe Gothic Std B" charset="-127"/>
              </a:rPr>
              <a:t>|</a:t>
            </a:r>
            <a:r>
              <a:rPr kumimoji="1" lang="ko-KR" altLang="en-US" dirty="0" smtClean="0">
                <a:latin typeface="Adobe Gothic Std B" charset="-127"/>
                <a:ea typeface="Adobe Gothic Std B" charset="-127"/>
                <a:cs typeface="Adobe Gothic Std B" charset="-127"/>
              </a:rPr>
              <a:t>실제값 </a:t>
            </a:r>
            <a:r>
              <a:rPr kumimoji="1" lang="mr-IN" altLang="ko-KR" dirty="0" smtClean="0">
                <a:latin typeface="Adobe Gothic Std B" charset="-127"/>
                <a:ea typeface="Adobe Gothic Std B" charset="-127"/>
                <a:cs typeface="Adobe Gothic Std B" charset="-127"/>
              </a:rPr>
              <a:t>–</a:t>
            </a:r>
            <a:r>
              <a:rPr kumimoji="1" lang="ko-KR" altLang="en-US" dirty="0" smtClean="0">
                <a:latin typeface="Adobe Gothic Std B" charset="-127"/>
                <a:ea typeface="Adobe Gothic Std B" charset="-127"/>
                <a:cs typeface="Adobe Gothic Std B" charset="-127"/>
              </a:rPr>
              <a:t> 예측값</a:t>
            </a:r>
            <a:r>
              <a:rPr kumimoji="1" lang="en-US" altLang="ko-KR" dirty="0" smtClean="0">
                <a:latin typeface="Adobe Gothic Std B" charset="-127"/>
                <a:ea typeface="Adobe Gothic Std B" charset="-127"/>
                <a:cs typeface="Adobe Gothic Std B" charset="-127"/>
              </a:rPr>
              <a:t>|</a:t>
            </a:r>
            <a:endParaRPr kumimoji="1" lang="ko-KR" altLang="en-US" dirty="0"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88888" y="5365820"/>
            <a:ext cx="3155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dirty="0" smtClean="0">
                <a:latin typeface="Adobe Gothic Std B" charset="-127"/>
                <a:ea typeface="Adobe Gothic Std B" charset="-127"/>
                <a:cs typeface="Adobe Gothic Std B" charset="-127"/>
              </a:rPr>
              <a:t>오차</a:t>
            </a:r>
            <a:r>
              <a:rPr kumimoji="1" lang="en-US" altLang="ko-KR" dirty="0" smtClean="0">
                <a:latin typeface="Adobe Gothic Std B" charset="-127"/>
                <a:ea typeface="Adobe Gothic Std B" charset="-127"/>
                <a:cs typeface="Adobe Gothic Std B" charset="-127"/>
              </a:rPr>
              <a:t>(</a:t>
            </a:r>
            <a:r>
              <a:rPr kumimoji="1" lang="en-US" altLang="ko-KR" dirty="0">
                <a:latin typeface="Adobe Gothic Std B" charset="-127"/>
                <a:ea typeface="Adobe Gothic Std B" charset="-127"/>
                <a:cs typeface="Adobe Gothic Std B" charset="-127"/>
              </a:rPr>
              <a:t>e</a:t>
            </a:r>
            <a:r>
              <a:rPr kumimoji="1" lang="en-US" altLang="ko-KR" dirty="0" smtClean="0">
                <a:latin typeface="Adobe Gothic Std B" charset="-127"/>
                <a:ea typeface="Adobe Gothic Std B" charset="-127"/>
                <a:cs typeface="Adobe Gothic Std B" charset="-127"/>
              </a:rPr>
              <a:t>) =</a:t>
            </a:r>
            <a:r>
              <a:rPr kumimoji="1" lang="ko-KR" altLang="en-US" dirty="0" smtClean="0">
                <a:latin typeface="Adobe Gothic Std B" charset="-127"/>
                <a:ea typeface="Adobe Gothic Std B" charset="-127"/>
                <a:cs typeface="Adobe Gothic Std B" charset="-127"/>
              </a:rPr>
              <a:t> </a:t>
            </a:r>
            <a:r>
              <a:rPr kumimoji="1" lang="en-US" altLang="ko-KR" dirty="0">
                <a:latin typeface="Adobe Gothic Std B" charset="-127"/>
                <a:ea typeface="Adobe Gothic Std B" charset="-127"/>
                <a:cs typeface="Adobe Gothic Std B" charset="-127"/>
              </a:rPr>
              <a:t>(</a:t>
            </a:r>
            <a:r>
              <a:rPr kumimoji="1" lang="ko-KR" altLang="en-US" dirty="0" smtClean="0">
                <a:latin typeface="Adobe Gothic Std B" charset="-127"/>
                <a:ea typeface="Adobe Gothic Std B" charset="-127"/>
                <a:cs typeface="Adobe Gothic Std B" charset="-127"/>
              </a:rPr>
              <a:t>실제값 </a:t>
            </a:r>
            <a:r>
              <a:rPr kumimoji="1" lang="mr-IN" altLang="ko-KR" dirty="0" smtClean="0">
                <a:latin typeface="Adobe Gothic Std B" charset="-127"/>
                <a:ea typeface="Adobe Gothic Std B" charset="-127"/>
                <a:cs typeface="Adobe Gothic Std B" charset="-127"/>
              </a:rPr>
              <a:t>–</a:t>
            </a:r>
            <a:r>
              <a:rPr kumimoji="1" lang="ko-KR" altLang="en-US" dirty="0" smtClean="0">
                <a:latin typeface="Adobe Gothic Std B" charset="-127"/>
                <a:ea typeface="Adobe Gothic Std B" charset="-127"/>
                <a:cs typeface="Adobe Gothic Std B" charset="-127"/>
              </a:rPr>
              <a:t> 예측값</a:t>
            </a:r>
            <a:r>
              <a:rPr kumimoji="1" lang="en-US" altLang="ko-KR" dirty="0" smtClean="0">
                <a:latin typeface="Adobe Gothic Std B" charset="-127"/>
                <a:ea typeface="Adobe Gothic Std B" charset="-127"/>
                <a:cs typeface="Adobe Gothic Std B" charset="-127"/>
              </a:rPr>
              <a:t>)</a:t>
            </a:r>
            <a:r>
              <a:rPr kumimoji="1" lang="en-US" altLang="ko-KR" baseline="30000" dirty="0" smtClean="0">
                <a:latin typeface="Adobe Gothic Std B" charset="-127"/>
                <a:ea typeface="Adobe Gothic Std B" charset="-127"/>
                <a:cs typeface="Adobe Gothic Std B" charset="-127"/>
              </a:rPr>
              <a:t>2</a:t>
            </a:r>
            <a:endParaRPr kumimoji="1" lang="ko-KR" altLang="en-US" baseline="30000" dirty="0"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1183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>
                <a:latin typeface="Adobe Gothic Std B" charset="-127"/>
                <a:ea typeface="Adobe Gothic Std B" charset="-127"/>
                <a:cs typeface="Adobe Gothic Std B" charset="-127"/>
              </a:rPr>
              <a:t>Cost Function</a:t>
            </a:r>
            <a:endParaRPr kumimoji="1" lang="ko-KR" altLang="en-US" dirty="0"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4435" y="1547446"/>
            <a:ext cx="1616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Concept</a:t>
            </a:r>
            <a:endParaRPr kumimoji="1"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220687" y="1701334"/>
            <a:ext cx="66520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Cost Function</a:t>
            </a:r>
            <a:r>
              <a:rPr kumimoji="1"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 </a:t>
            </a:r>
            <a:r>
              <a:rPr kumimoji="1"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:</a:t>
            </a:r>
            <a:r>
              <a:rPr kumimoji="1"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 </a:t>
            </a:r>
            <a:r>
              <a:rPr kumimoji="1" lang="ko-KR" alt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최소제곱법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모서리가 둥근 직사각형 3"/>
              <p:cNvSpPr/>
              <p:nvPr/>
            </p:nvSpPr>
            <p:spPr>
              <a:xfrm>
                <a:off x="974691" y="3704776"/>
                <a:ext cx="10379110" cy="947611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mr-IN" altLang="ko-KR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kumimoji="1" lang="en-US" altLang="ko-KR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ko-KR" b="0" i="1" smtClean="0">
                              <a:latin typeface="Cambria Math" charset="0"/>
                            </a:rPr>
                            <m:t>2</m:t>
                          </m:r>
                        </m:den>
                      </m:f>
                      <m:r>
                        <a:rPr kumimoji="1" lang="en-US" altLang="ko-K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kumimoji="1" lang="en-US" altLang="ko-KR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kumimoji="1" lang="en-US" altLang="ko-K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ko-KR" i="1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kumimoji="1" lang="is-IS" altLang="ko-KR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ko-KR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kumimoji="1" lang="en-US" altLang="ko-KR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ko-KR" b="0" i="1" smtClean="0">
                              <a:latin typeface="Cambria Math" charset="0"/>
                            </a:rPr>
                            <m:t>10</m:t>
                          </m:r>
                        </m:sup>
                        <m:e>
                          <m:d>
                            <m:dPr>
                              <m:ctrlPr>
                                <a:rPr kumimoji="1" lang="en-US" altLang="ko-KR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ko-KR" b="0" i="1" smtClean="0">
                                  <a:latin typeface="Cambria Math" charset="0"/>
                                </a:rPr>
                                <m:t>𝑦</m:t>
                              </m:r>
                              <m:r>
                                <a:rPr kumimoji="1" lang="en-US" altLang="ko-KR" b="0" i="1" baseline="-25000" smtClean="0"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kumimoji="1" lang="en-US" altLang="ko-KR" b="0" i="1" smtClean="0">
                                  <a:latin typeface="Cambria Math" charset="0"/>
                                </a:rPr>
                                <m:t> −</m:t>
                              </m:r>
                              <m:r>
                                <a:rPr kumimoji="1" lang="en-US" altLang="ko-KR" b="0" i="1" smtClean="0">
                                  <a:latin typeface="Cambria Math" charset="0"/>
                                </a:rPr>
                                <m:t>𝑦</m:t>
                              </m:r>
                            </m:e>
                          </m:d>
                          <m:r>
                            <a:rPr kumimoji="1" lang="en-US" altLang="ko-KR" b="0" i="1" baseline="30000" smtClean="0">
                              <a:latin typeface="Cambria Math" charset="0"/>
                            </a:rPr>
                            <m:t>2</m:t>
                          </m:r>
                        </m:e>
                      </m:nary>
                    </m:oMath>
                  </m:oMathPara>
                </a14:m>
                <a:endParaRPr kumimoji="1" lang="ko-KR" altLang="en-US" dirty="0"/>
              </a:p>
            </p:txBody>
          </p:sp>
        </mc:Choice>
        <mc:Fallback xmlns="">
          <p:sp>
            <p:nvSpPr>
              <p:cNvPr id="4" name="모서리가 둥근 직사각형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691" y="3704776"/>
                <a:ext cx="10379110" cy="947611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모서리가 둥근 직사각형 11"/>
              <p:cNvSpPr/>
              <p:nvPr/>
            </p:nvSpPr>
            <p:spPr>
              <a:xfrm>
                <a:off x="974691" y="2409244"/>
                <a:ext cx="10379110" cy="956954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mr-IN" altLang="ko-KR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kumimoji="1" lang="en-US" altLang="ko-KR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ko-KR" b="0" i="1" smtClean="0">
                              <a:latin typeface="Cambria Math" charset="0"/>
                            </a:rPr>
                            <m:t>2</m:t>
                          </m:r>
                        </m:den>
                      </m:f>
                      <m:r>
                        <a:rPr kumimoji="1"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kumimoji="1" lang="en-US" altLang="ko-KR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kumimoji="1"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ko-KR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kumimoji="1" lang="is-IS" altLang="ko-KR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ko-KR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kumimoji="1" lang="en-US" altLang="ko-KR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ko-KR" b="0" i="1" smtClean="0">
                              <a:latin typeface="Cambria Math" charset="0"/>
                            </a:rPr>
                            <m:t>10</m:t>
                          </m:r>
                        </m:sup>
                        <m:e>
                          <m:d>
                            <m:dPr>
                              <m:ctrlPr>
                                <a:rPr kumimoji="1" lang="en-US" altLang="ko-KR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kumimoji="1" lang="ko-KR" altLang="en-US" b="0" i="1" smtClean="0">
                                  <a:latin typeface="Cambria Math" charset="0"/>
                                </a:rPr>
                                <m:t>실제값</m:t>
                              </m:r>
                              <m:r>
                                <a:rPr kumimoji="1" lang="en-US" altLang="ko-KR" b="0" i="1" smtClean="0">
                                  <a:latin typeface="Cambria Math" charset="0"/>
                                </a:rPr>
                                <m:t> −</m:t>
                              </m:r>
                              <m:r>
                                <a:rPr kumimoji="1" lang="ko-KR" altLang="en-US" b="0" i="1" smtClean="0">
                                  <a:latin typeface="Cambria Math" charset="0"/>
                                </a:rPr>
                                <m:t>예측값</m:t>
                              </m:r>
                            </m:e>
                          </m:d>
                          <m:r>
                            <a:rPr kumimoji="1" lang="en-US" altLang="ko-KR" b="0" i="1" baseline="30000" smtClean="0">
                              <a:latin typeface="Cambria Math" charset="0"/>
                            </a:rPr>
                            <m:t>2</m:t>
                          </m:r>
                        </m:e>
                      </m:nary>
                    </m:oMath>
                  </m:oMathPara>
                </a14:m>
                <a:endParaRPr kumimoji="1" lang="ko-KR" altLang="en-US" dirty="0"/>
              </a:p>
            </p:txBody>
          </p:sp>
        </mc:Choice>
        <mc:Fallback xmlns="">
          <p:sp>
            <p:nvSpPr>
              <p:cNvPr id="12" name="모서리가 둥근 직사각형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691" y="2409244"/>
                <a:ext cx="10379110" cy="956954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모서리가 둥근 직사각형 13"/>
              <p:cNvSpPr/>
              <p:nvPr/>
            </p:nvSpPr>
            <p:spPr>
              <a:xfrm>
                <a:off x="974691" y="5007899"/>
                <a:ext cx="10379110" cy="967708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mr-IN" altLang="ko-KR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kumimoji="1" lang="en-US" altLang="ko-KR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ko-KR" b="0" i="1" smtClean="0">
                              <a:latin typeface="Cambria Math" charset="0"/>
                            </a:rPr>
                            <m:t>2</m:t>
                          </m:r>
                        </m:den>
                      </m:f>
                      <m:r>
                        <a:rPr kumimoji="1" lang="en-US" altLang="ko-K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kumimoji="1" lang="en-US" altLang="ko-KR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kumimoji="1" lang="en-US" altLang="ko-K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ko-KR" i="1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kumimoji="1" lang="is-IS" altLang="ko-KR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ko-KR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kumimoji="1" lang="en-US" altLang="ko-KR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ko-KR" b="0" i="1" smtClean="0">
                              <a:latin typeface="Cambria Math" charset="0"/>
                            </a:rPr>
                            <m:t>10</m:t>
                          </m:r>
                        </m:sup>
                        <m:e>
                          <m:d>
                            <m:dPr>
                              <m:ctrlPr>
                                <a:rPr kumimoji="1" lang="en-US" altLang="ko-KR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ko-KR" b="0" i="1" smtClean="0">
                                  <a:latin typeface="Cambria Math" charset="0"/>
                                </a:rPr>
                                <m:t>𝑦</m:t>
                              </m:r>
                              <m:r>
                                <a:rPr kumimoji="1" lang="en-US" altLang="ko-KR" b="0" i="1" baseline="-25000" smtClean="0"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kumimoji="1" lang="en-US" altLang="ko-KR" b="0" i="1" smtClean="0">
                                  <a:latin typeface="Cambria Math" charset="0"/>
                                </a:rPr>
                                <m:t> −(</m:t>
                              </m:r>
                              <m:r>
                                <a:rPr kumimoji="1" lang="en-US" altLang="ko-KR" b="0" i="1" smtClean="0">
                                  <a:latin typeface="Cambria Math" charset="0"/>
                                </a:rPr>
                                <m:t>𝑎𝑥𝑖</m:t>
                              </m:r>
                              <m:r>
                                <a:rPr kumimoji="1" lang="en-US" altLang="ko-KR" b="0" i="1" smtClean="0">
                                  <a:latin typeface="Cambria Math" charset="0"/>
                                </a:rPr>
                                <m:t>+</m:t>
                              </m:r>
                              <m:r>
                                <a:rPr kumimoji="1" lang="en-US" altLang="ko-KR" b="0" i="1" smtClean="0">
                                  <a:latin typeface="Cambria Math" charset="0"/>
                                </a:rPr>
                                <m:t>𝑏</m:t>
                              </m:r>
                              <m:r>
                                <a:rPr kumimoji="1" lang="en-US" altLang="ko-KR" b="0" i="1" smtClean="0">
                                  <a:latin typeface="Cambria Math" charset="0"/>
                                </a:rPr>
                                <m:t>)</m:t>
                              </m:r>
                            </m:e>
                          </m:d>
                          <m:r>
                            <a:rPr kumimoji="1" lang="en-US" altLang="ko-KR" b="0" i="1" baseline="30000" smtClean="0">
                              <a:latin typeface="Cambria Math" charset="0"/>
                            </a:rPr>
                            <m:t>2</m:t>
                          </m:r>
                        </m:e>
                      </m:nary>
                    </m:oMath>
                  </m:oMathPara>
                </a14:m>
                <a:endParaRPr kumimoji="1" lang="ko-KR" altLang="en-US" dirty="0"/>
              </a:p>
            </p:txBody>
          </p:sp>
        </mc:Choice>
        <mc:Fallback xmlns="">
          <p:sp>
            <p:nvSpPr>
              <p:cNvPr id="14" name="모서리가 둥근 직사각형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691" y="5007899"/>
                <a:ext cx="10379110" cy="967708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9225227" y="2733832"/>
            <a:ext cx="1256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400" dirty="0" err="1">
                <a:latin typeface="Cambria Math" charset="0"/>
                <a:ea typeface="Cambria Math" charset="0"/>
                <a:cs typeface="Cambria Math" charset="0"/>
              </a:rPr>
              <a:t>i</a:t>
            </a:r>
            <a:r>
              <a:rPr kumimoji="1" lang="en-US" altLang="ko-KR" sz="1400" dirty="0" smtClean="0">
                <a:latin typeface="Cambria Math" charset="0"/>
                <a:ea typeface="Cambria Math" charset="0"/>
                <a:cs typeface="Cambria Math" charset="0"/>
              </a:rPr>
              <a:t> = </a:t>
            </a:r>
            <a:r>
              <a:rPr kumimoji="1" lang="en-US" altLang="ko-KR" sz="1400" dirty="0" err="1" smtClean="0">
                <a:latin typeface="Cambria Math" charset="0"/>
                <a:ea typeface="Cambria Math" charset="0"/>
                <a:cs typeface="Cambria Math" charset="0"/>
              </a:rPr>
              <a:t>i</a:t>
            </a:r>
            <a:r>
              <a:rPr kumimoji="1" lang="ko-KR" altLang="en-US" sz="1400" dirty="0" smtClean="0">
                <a:latin typeface="Cambria Math" charset="0"/>
                <a:ea typeface="Cambria Math" charset="0"/>
                <a:cs typeface="Cambria Math" charset="0"/>
              </a:rPr>
              <a:t>번째 친구</a:t>
            </a:r>
            <a:endParaRPr kumimoji="1" lang="ko-KR" altLang="en-US" sz="1400" dirty="0"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25227" y="3876887"/>
            <a:ext cx="2128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400" dirty="0" err="1" smtClean="0">
                <a:latin typeface="Cambria Math" charset="0"/>
                <a:ea typeface="Cambria Math" charset="0"/>
                <a:cs typeface="Cambria Math" charset="0"/>
              </a:rPr>
              <a:t>y</a:t>
            </a:r>
            <a:r>
              <a:rPr kumimoji="1" lang="en-US" altLang="ko-KR" sz="1400" baseline="-25000" dirty="0" err="1" smtClean="0">
                <a:latin typeface="Cambria Math" charset="0"/>
                <a:ea typeface="Cambria Math" charset="0"/>
                <a:cs typeface="Cambria Math" charset="0"/>
              </a:rPr>
              <a:t>i</a:t>
            </a:r>
            <a:r>
              <a:rPr kumimoji="1" lang="en-US" altLang="ko-KR" sz="1400" dirty="0" smtClean="0">
                <a:latin typeface="Cambria Math" charset="0"/>
                <a:ea typeface="Cambria Math" charset="0"/>
                <a:cs typeface="Cambria Math" charset="0"/>
              </a:rPr>
              <a:t>= </a:t>
            </a:r>
            <a:r>
              <a:rPr kumimoji="1" lang="en-US" altLang="ko-KR" sz="1400" dirty="0" err="1" smtClean="0">
                <a:latin typeface="Cambria Math" charset="0"/>
                <a:ea typeface="Cambria Math" charset="0"/>
                <a:cs typeface="Cambria Math" charset="0"/>
              </a:rPr>
              <a:t>i</a:t>
            </a:r>
            <a:r>
              <a:rPr kumimoji="1" lang="ko-KR" altLang="en-US" sz="1400" dirty="0" smtClean="0">
                <a:latin typeface="Cambria Math" charset="0"/>
                <a:ea typeface="Cambria Math" charset="0"/>
                <a:cs typeface="Cambria Math" charset="0"/>
              </a:rPr>
              <a:t>번째 친구의 실제값</a:t>
            </a:r>
            <a:endParaRPr kumimoji="1" lang="ko-KR" altLang="en-US" sz="1400" dirty="0"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25227" y="4221548"/>
            <a:ext cx="2128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400" dirty="0" err="1" smtClean="0">
                <a:latin typeface="Cambria Math" charset="0"/>
                <a:ea typeface="Cambria Math" charset="0"/>
                <a:cs typeface="Cambria Math" charset="0"/>
              </a:rPr>
              <a:t>y</a:t>
            </a:r>
            <a:r>
              <a:rPr kumimoji="1" lang="en-US" altLang="ko-KR" sz="1400" baseline="-25000" dirty="0" err="1" smtClean="0">
                <a:latin typeface="Cambria Math" charset="0"/>
                <a:ea typeface="Cambria Math" charset="0"/>
                <a:cs typeface="Cambria Math" charset="0"/>
              </a:rPr>
              <a:t>i</a:t>
            </a:r>
            <a:r>
              <a:rPr kumimoji="1" lang="en-US" altLang="ko-KR" sz="1400" dirty="0" smtClean="0">
                <a:latin typeface="Cambria Math" charset="0"/>
                <a:ea typeface="Cambria Math" charset="0"/>
                <a:cs typeface="Cambria Math" charset="0"/>
              </a:rPr>
              <a:t>= </a:t>
            </a:r>
            <a:r>
              <a:rPr kumimoji="1" lang="en-US" altLang="ko-KR" sz="1400" dirty="0" err="1" smtClean="0">
                <a:latin typeface="Cambria Math" charset="0"/>
                <a:ea typeface="Cambria Math" charset="0"/>
                <a:cs typeface="Cambria Math" charset="0"/>
              </a:rPr>
              <a:t>i</a:t>
            </a:r>
            <a:r>
              <a:rPr kumimoji="1" lang="ko-KR" altLang="en-US" sz="1400" dirty="0" smtClean="0">
                <a:latin typeface="Cambria Math" charset="0"/>
                <a:ea typeface="Cambria Math" charset="0"/>
                <a:cs typeface="Cambria Math" charset="0"/>
              </a:rPr>
              <a:t>번째 친구의 예측값</a:t>
            </a:r>
            <a:endParaRPr kumimoji="1" lang="ko-KR" altLang="en-US" sz="1400" dirty="0"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797565" y="5320930"/>
            <a:ext cx="983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400" smtClean="0">
                <a:latin typeface="Cambria Math" charset="0"/>
                <a:ea typeface="Cambria Math" charset="0"/>
                <a:cs typeface="Cambria Math" charset="0"/>
              </a:rPr>
              <a:t>Y = ax + b</a:t>
            </a:r>
            <a:endParaRPr kumimoji="1" lang="ko-KR" altLang="en-US" sz="1400" dirty="0"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3" name="직선 화살표 연결선 22"/>
          <p:cNvCxnSpPr/>
          <p:nvPr/>
        </p:nvCxnSpPr>
        <p:spPr>
          <a:xfrm flipV="1">
            <a:off x="5044273" y="2070666"/>
            <a:ext cx="1165608" cy="5318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209881" y="1835522"/>
                <a:ext cx="3165232" cy="396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kumimoji="1" lang="mr-IN" altLang="ko-KR" sz="140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kumimoji="1" lang="en-US" altLang="ko-KR" sz="14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</m:t>
                        </m:r>
                        <m:r>
                          <a:rPr kumimoji="1" lang="ko-KR" altLang="en-US" sz="14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 </m:t>
                        </m:r>
                      </m:num>
                      <m:den>
                        <m:r>
                          <a:rPr kumimoji="1" lang="en-US" altLang="ko-KR" sz="14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2</m:t>
                        </m:r>
                      </m:den>
                    </m:f>
                    <m:r>
                      <a:rPr kumimoji="1" lang="ko-KR" altLang="en-US" sz="14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은 </m:t>
                    </m:r>
                  </m:oMath>
                </a14:m>
                <a:r>
                  <a:rPr kumimoji="1" lang="ko-KR" altLang="en-US" sz="1400" dirty="0" smtClean="0">
                    <a:solidFill>
                      <a:srgbClr val="FF0000"/>
                    </a:solidFill>
                  </a:rPr>
                  <a:t>미분 계산 편의를 위한 수</a:t>
                </a:r>
                <a:endParaRPr kumimoji="1" lang="ko-KR" alt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881" y="1835522"/>
                <a:ext cx="3165232" cy="396519"/>
              </a:xfrm>
              <a:prstGeom prst="rect">
                <a:avLst/>
              </a:prstGeom>
              <a:blipFill rotWithShape="0">
                <a:blip r:embed="rId5"/>
                <a:stretch>
                  <a:fillRect t="-53846" b="-7384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195608" y="2733832"/>
            <a:ext cx="602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dirty="0" smtClean="0">
                <a:latin typeface="Cambria Math" charset="0"/>
                <a:ea typeface="Cambria Math" charset="0"/>
                <a:cs typeface="Cambria Math" charset="0"/>
              </a:rPr>
              <a:t>e =</a:t>
            </a:r>
            <a:endParaRPr kumimoji="1" lang="ko-KR" altLang="en-US" dirty="0"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95607" y="3993915"/>
            <a:ext cx="602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dirty="0" smtClean="0">
                <a:latin typeface="Cambria Math" charset="0"/>
                <a:ea typeface="Cambria Math" charset="0"/>
                <a:cs typeface="Cambria Math" charset="0"/>
              </a:rPr>
              <a:t>e =</a:t>
            </a:r>
            <a:endParaRPr kumimoji="1" lang="ko-KR" altLang="en-US" dirty="0"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95607" y="5290152"/>
            <a:ext cx="602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dirty="0" smtClean="0">
                <a:latin typeface="Cambria Math" charset="0"/>
                <a:ea typeface="Cambria Math" charset="0"/>
                <a:cs typeface="Cambria Math" charset="0"/>
              </a:rPr>
              <a:t>e =</a:t>
            </a:r>
            <a:endParaRPr kumimoji="1" lang="ko-KR" altLang="en-US" dirty="0"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94893" y="6137733"/>
            <a:ext cx="6526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2800" dirty="0" smtClean="0">
                <a:solidFill>
                  <a:srgbClr val="FF0000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오차</a:t>
            </a:r>
            <a:r>
              <a:rPr kumimoji="1" lang="en-US" altLang="ko-KR" sz="2800" dirty="0" smtClean="0">
                <a:solidFill>
                  <a:srgbClr val="FF0000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(e)</a:t>
            </a:r>
            <a:r>
              <a:rPr kumimoji="1" lang="ko-KR" altLang="en-US" sz="2800" dirty="0" smtClean="0">
                <a:solidFill>
                  <a:srgbClr val="FF0000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를 최소로 하는 값 </a:t>
            </a:r>
            <a:r>
              <a:rPr kumimoji="1" lang="en-US" altLang="ko-KR" sz="2800" dirty="0" smtClean="0">
                <a:solidFill>
                  <a:srgbClr val="FF0000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a, b</a:t>
            </a:r>
            <a:r>
              <a:rPr kumimoji="1" lang="ko-KR" altLang="en-US" sz="2800" dirty="0" smtClean="0">
                <a:solidFill>
                  <a:srgbClr val="FF0000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를 구하자</a:t>
            </a:r>
            <a:endParaRPr kumimoji="1" lang="ko-KR" altLang="en-US" sz="2800" dirty="0">
              <a:solidFill>
                <a:srgbClr val="FF0000"/>
              </a:solidFill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4143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 smtClean="0">
                <a:latin typeface="Adobe Gothic Std B" charset="-127"/>
                <a:ea typeface="Adobe Gothic Std B" charset="-127"/>
                <a:cs typeface="Adobe Gothic Std B" charset="-127"/>
              </a:rPr>
              <a:t>Gradient Descent</a:t>
            </a:r>
            <a:endParaRPr kumimoji="1" lang="ko-KR" altLang="en-US" dirty="0"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4435" y="1547446"/>
            <a:ext cx="16162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Concept</a:t>
            </a:r>
            <a:endParaRPr kumimoji="1"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endParaRPr kumimoji="1"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222745" y="1744518"/>
            <a:ext cx="2873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오차의 최소값을 구하려면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014" y="3018832"/>
            <a:ext cx="5702300" cy="2857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13555" y="2649500"/>
            <a:ext cx="836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dirty="0" smtClean="0"/>
              <a:t>오차</a:t>
            </a:r>
            <a:r>
              <a:rPr kumimoji="1" lang="en-US" altLang="ko-KR" dirty="0" smtClean="0"/>
              <a:t>(</a:t>
            </a:r>
            <a:r>
              <a:rPr kumimoji="1" lang="en-US" altLang="ko-KR" dirty="0"/>
              <a:t>e</a:t>
            </a:r>
            <a:r>
              <a:rPr kumimoji="1" lang="en-US" altLang="ko-KR" dirty="0" smtClean="0"/>
              <a:t>)</a:t>
            </a:r>
            <a:endParaRPr kumimoji="1" lang="ko-KR" altLang="en-US" dirty="0"/>
          </a:p>
        </p:txBody>
      </p:sp>
      <p:cxnSp>
        <p:nvCxnSpPr>
          <p:cNvPr id="7" name="구부러진 연결선[U] 6"/>
          <p:cNvCxnSpPr>
            <a:endCxn id="5" idx="1"/>
          </p:cNvCxnSpPr>
          <p:nvPr/>
        </p:nvCxnSpPr>
        <p:spPr>
          <a:xfrm flipV="1">
            <a:off x="8149213" y="2834166"/>
            <a:ext cx="1364342" cy="552129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직사각형 7"/>
              <p:cNvSpPr/>
              <p:nvPr/>
            </p:nvSpPr>
            <p:spPr>
              <a:xfrm>
                <a:off x="1229698" y="5625430"/>
                <a:ext cx="2429961" cy="8711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mr-IN" altLang="ko-KR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kumimoji="1" lang="en-US" altLang="ko-KR" i="1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ko-KR" i="1">
                              <a:latin typeface="Cambria Math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kumimoji="1" lang="is-IS" altLang="ko-KR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ko-KR" i="1">
                              <a:latin typeface="Cambria Math" charset="0"/>
                            </a:rPr>
                            <m:t>𝑖</m:t>
                          </m:r>
                          <m:r>
                            <a:rPr kumimoji="1" lang="en-US" altLang="ko-KR" i="1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ko-KR" i="1">
                              <a:latin typeface="Cambria Math" charset="0"/>
                            </a:rPr>
                            <m:t>10</m:t>
                          </m:r>
                        </m:sup>
                        <m:e>
                          <m:d>
                            <m:dPr>
                              <m:ctrlPr>
                                <a:rPr kumimoji="1" lang="en-US" altLang="ko-KR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ko-KR" i="1">
                                  <a:latin typeface="Cambria Math" charset="0"/>
                                </a:rPr>
                                <m:t>𝑦</m:t>
                              </m:r>
                              <m:r>
                                <a:rPr kumimoji="1" lang="en-US" altLang="ko-KR" i="1" baseline="-25000"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kumimoji="1" lang="en-US" altLang="ko-KR" i="1">
                                  <a:latin typeface="Cambria Math" charset="0"/>
                                </a:rPr>
                                <m:t> −(</m:t>
                              </m:r>
                              <m:r>
                                <a:rPr kumimoji="1" lang="en-US" altLang="ko-KR" i="1">
                                  <a:latin typeface="Cambria Math" charset="0"/>
                                </a:rPr>
                                <m:t>𝑎𝑥𝑖</m:t>
                              </m:r>
                              <m:r>
                                <a:rPr kumimoji="1" lang="en-US" altLang="ko-KR" i="1">
                                  <a:latin typeface="Cambria Math" charset="0"/>
                                </a:rPr>
                                <m:t>+</m:t>
                              </m:r>
                              <m:r>
                                <a:rPr kumimoji="1" lang="en-US" altLang="ko-KR" i="1">
                                  <a:latin typeface="Cambria Math" charset="0"/>
                                </a:rPr>
                                <m:t>𝑏</m:t>
                              </m:r>
                              <m:r>
                                <a:rPr kumimoji="1" lang="en-US" altLang="ko-KR" i="1">
                                  <a:latin typeface="Cambria Math" charset="0"/>
                                </a:rPr>
                                <m:t>)</m:t>
                              </m:r>
                            </m:e>
                          </m:d>
                          <m:r>
                            <a:rPr kumimoji="1" lang="en-US" altLang="ko-KR" i="1" baseline="30000">
                              <a:latin typeface="Cambria Math" charset="0"/>
                            </a:rPr>
                            <m:t>2</m:t>
                          </m:r>
                        </m:e>
                      </m:nary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8" name="직사각형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698" y="5625430"/>
                <a:ext cx="2429961" cy="87113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141001" y="5876332"/>
            <a:ext cx="3676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dirty="0" smtClean="0">
                <a:latin typeface="Adobe Gothic Std B" charset="-127"/>
                <a:ea typeface="Adobe Gothic Std B" charset="-127"/>
                <a:cs typeface="Adobe Gothic Std B" charset="-127"/>
              </a:rPr>
              <a:t>2</a:t>
            </a:r>
            <a:r>
              <a:rPr kumimoji="1" lang="ko-KR" altLang="en-US" dirty="0" smtClean="0">
                <a:latin typeface="Adobe Gothic Std B" charset="-127"/>
                <a:ea typeface="Adobe Gothic Std B" charset="-127"/>
                <a:cs typeface="Adobe Gothic Std B" charset="-127"/>
              </a:rPr>
              <a:t>차함수로 표현 가능한 최소제곱법</a:t>
            </a:r>
            <a:endParaRPr kumimoji="1" lang="ko-KR" altLang="en-US" dirty="0"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8393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>
                <a:latin typeface="Adobe Gothic Std B" charset="-127"/>
                <a:ea typeface="Adobe Gothic Std B" charset="-127"/>
                <a:cs typeface="Adobe Gothic Std B" charset="-127"/>
              </a:rPr>
              <a:t>Gradient Descent</a:t>
            </a:r>
            <a:endParaRPr kumimoji="1" lang="ko-KR" altLang="en-US" dirty="0"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4435" y="1547446"/>
            <a:ext cx="16162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Concept</a:t>
            </a:r>
            <a:endParaRPr kumimoji="1"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endParaRPr kumimoji="1"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220687" y="1726147"/>
            <a:ext cx="2873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오차의 최소값을 구하려면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57511" y="2464834"/>
            <a:ext cx="836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dirty="0" smtClean="0"/>
              <a:t>오차</a:t>
            </a:r>
            <a:r>
              <a:rPr kumimoji="1" lang="en-US" altLang="ko-KR" dirty="0" smtClean="0"/>
              <a:t>(</a:t>
            </a:r>
            <a:r>
              <a:rPr kumimoji="1" lang="en-US" altLang="ko-KR" dirty="0"/>
              <a:t>e</a:t>
            </a:r>
            <a:r>
              <a:rPr kumimoji="1" lang="en-US" altLang="ko-KR" dirty="0" smtClean="0"/>
              <a:t>)</a:t>
            </a:r>
            <a:endParaRPr kumimoji="1"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58" y="3018832"/>
            <a:ext cx="7840611" cy="2869502"/>
          </a:xfrm>
          <a:prstGeom prst="rect">
            <a:avLst/>
          </a:prstGeom>
        </p:spPr>
      </p:pic>
      <p:cxnSp>
        <p:nvCxnSpPr>
          <p:cNvPr id="9" name="구부러진 연결선[U] 8"/>
          <p:cNvCxnSpPr/>
          <p:nvPr/>
        </p:nvCxnSpPr>
        <p:spPr>
          <a:xfrm flipV="1">
            <a:off x="6893169" y="2649500"/>
            <a:ext cx="1364342" cy="552129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257511" y="3201629"/>
            <a:ext cx="2172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dirty="0" smtClean="0"/>
              <a:t>아래로 가장 볼록한 부분이 최소값이 됨</a:t>
            </a:r>
            <a:endParaRPr kumimoji="1" lang="ko-KR" altLang="en-US" dirty="0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6662057" y="4501662"/>
            <a:ext cx="5255288" cy="210010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ko-KR" sz="2000" dirty="0" smtClean="0">
                <a:solidFill>
                  <a:srgbClr val="FF0000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Question</a:t>
            </a:r>
          </a:p>
          <a:p>
            <a:pPr algn="ctr"/>
            <a:endParaRPr kumimoji="1" lang="en-US" altLang="ko-KR" sz="2000" dirty="0">
              <a:solidFill>
                <a:srgbClr val="FF0000"/>
              </a:solidFill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pPr algn="ctr"/>
            <a:r>
              <a:rPr kumimoji="1" lang="ko-KR" altLang="en-US" sz="2400" dirty="0" smtClean="0">
                <a:solidFill>
                  <a:srgbClr val="FF0000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어떻게 최소값을 알아낼 수 있을까</a:t>
            </a:r>
            <a:r>
              <a:rPr kumimoji="1" lang="en-US" altLang="ko-KR" sz="2400" dirty="0">
                <a:solidFill>
                  <a:srgbClr val="FF0000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?</a:t>
            </a:r>
            <a:endParaRPr kumimoji="1" lang="ko-KR" altLang="en-US" sz="2400" dirty="0">
              <a:solidFill>
                <a:srgbClr val="FF0000"/>
              </a:solidFill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876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>
                <a:latin typeface="Adobe Gothic Std B" charset="-127"/>
                <a:ea typeface="Adobe Gothic Std B" charset="-127"/>
                <a:cs typeface="Adobe Gothic Std B" charset="-127"/>
              </a:rPr>
              <a:t>Gradient Descent</a:t>
            </a:r>
            <a:endParaRPr kumimoji="1" lang="ko-KR" altLang="en-US" dirty="0"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4435" y="1547446"/>
            <a:ext cx="16162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Concept</a:t>
            </a:r>
            <a:endParaRPr kumimoji="1"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endParaRPr kumimoji="1"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220686" y="1728039"/>
            <a:ext cx="34616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오차의 최소값을 구하려면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미분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46745" y="1945837"/>
            <a:ext cx="836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dirty="0" smtClean="0"/>
              <a:t>오차</a:t>
            </a:r>
            <a:r>
              <a:rPr kumimoji="1" lang="en-US" altLang="ko-KR" dirty="0" smtClean="0"/>
              <a:t>(</a:t>
            </a:r>
            <a:r>
              <a:rPr kumimoji="1" lang="en-US" altLang="ko-KR" dirty="0"/>
              <a:t>e</a:t>
            </a:r>
            <a:r>
              <a:rPr kumimoji="1" lang="en-US" altLang="ko-KR" dirty="0" smtClean="0"/>
              <a:t>)</a:t>
            </a:r>
            <a:endParaRPr kumimoji="1"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78" y="2224554"/>
            <a:ext cx="7505700" cy="4152900"/>
          </a:xfrm>
          <a:prstGeom prst="rect">
            <a:avLst/>
          </a:prstGeom>
        </p:spPr>
      </p:pic>
      <p:cxnSp>
        <p:nvCxnSpPr>
          <p:cNvPr id="9" name="구부러진 연결선[U] 8"/>
          <p:cNvCxnSpPr/>
          <p:nvPr/>
        </p:nvCxnSpPr>
        <p:spPr>
          <a:xfrm flipV="1">
            <a:off x="6582403" y="2097371"/>
            <a:ext cx="1364342" cy="552129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582403" y="4116338"/>
            <a:ext cx="4892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2400" dirty="0" smtClean="0">
                <a:latin typeface="Adobe Gothic Std B" charset="-127"/>
                <a:ea typeface="Adobe Gothic Std B" charset="-127"/>
                <a:cs typeface="Adobe Gothic Std B" charset="-127"/>
              </a:rPr>
              <a:t>미분하여 </a:t>
            </a:r>
            <a:r>
              <a:rPr kumimoji="1" lang="ko-KR" altLang="en-US" sz="2400" dirty="0" smtClean="0">
                <a:solidFill>
                  <a:srgbClr val="FF0000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기울기가 </a:t>
            </a:r>
            <a:r>
              <a:rPr kumimoji="1" lang="en-US" altLang="ko-KR" sz="2400" dirty="0" smtClean="0">
                <a:solidFill>
                  <a:srgbClr val="FF0000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0</a:t>
            </a:r>
            <a:r>
              <a:rPr kumimoji="1" lang="ko-KR" altLang="en-US" sz="2400" dirty="0" smtClean="0">
                <a:latin typeface="Adobe Gothic Std B" charset="-127"/>
                <a:ea typeface="Adobe Gothic Std B" charset="-127"/>
                <a:cs typeface="Adobe Gothic Std B" charset="-127"/>
              </a:rPr>
              <a:t>인 부분을 찾자</a:t>
            </a:r>
            <a:endParaRPr kumimoji="1" lang="ko-KR" altLang="en-US" sz="2400" dirty="0"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3409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>
                <a:latin typeface="Adobe Gothic Std B" charset="-127"/>
                <a:ea typeface="Adobe Gothic Std B" charset="-127"/>
                <a:cs typeface="Adobe Gothic Std B" charset="-127"/>
              </a:rPr>
              <a:t>Gradient Descent</a:t>
            </a:r>
            <a:endParaRPr kumimoji="1" lang="ko-KR" altLang="en-US" dirty="0"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4435" y="1547446"/>
            <a:ext cx="16162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Concept</a:t>
            </a:r>
            <a:endParaRPr kumimoji="1"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endParaRPr kumimoji="1"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220686" y="1741528"/>
            <a:ext cx="17283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편미분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1034551" y="3667164"/>
            <a:ext cx="2945466" cy="871136"/>
            <a:chOff x="1034551" y="3737500"/>
            <a:chExt cx="2945466" cy="871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직사각형 3"/>
                <p:cNvSpPr/>
                <p:nvPr/>
              </p:nvSpPr>
              <p:spPr>
                <a:xfrm>
                  <a:off x="1550056" y="3737500"/>
                  <a:ext cx="2429961" cy="871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1" lang="mr-IN" altLang="ko-KR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kumimoji="1" lang="en-US" altLang="ko-KR" i="1"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ko-KR" i="1"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  <m:nary>
                          <m:naryPr>
                            <m:chr m:val="∑"/>
                            <m:ctrlPr>
                              <a:rPr kumimoji="1" lang="is-IS" altLang="ko-KR" i="1"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kumimoji="1" lang="en-US" altLang="ko-KR" i="1">
                                <a:latin typeface="Cambria Math" charset="0"/>
                              </a:rPr>
                              <m:t>𝑖</m:t>
                            </m:r>
                            <m:r>
                              <a:rPr kumimoji="1" lang="en-US" altLang="ko-KR" i="1">
                                <a:latin typeface="Cambria Math" charset="0"/>
                              </a:rPr>
                              <m:t>=1</m:t>
                            </m:r>
                          </m:sub>
                          <m:sup>
                            <m:r>
                              <a:rPr kumimoji="1" lang="en-US" altLang="ko-KR" i="1">
                                <a:latin typeface="Cambria Math" charset="0"/>
                              </a:rPr>
                              <m:t>10</m:t>
                            </m:r>
                          </m:sup>
                          <m:e>
                            <m:d>
                              <m:dPr>
                                <m:ctrlPr>
                                  <a:rPr kumimoji="1" lang="en-US" altLang="ko-KR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ko-KR" i="1">
                                    <a:latin typeface="Cambria Math" charset="0"/>
                                  </a:rPr>
                                  <m:t>𝑦</m:t>
                                </m:r>
                                <m:r>
                                  <a:rPr kumimoji="1" lang="en-US" altLang="ko-KR" i="1" baseline="-25000">
                                    <a:latin typeface="Cambria Math" charset="0"/>
                                  </a:rPr>
                                  <m:t>𝑖</m:t>
                                </m:r>
                                <m:r>
                                  <a:rPr kumimoji="1" lang="en-US" altLang="ko-KR" i="1">
                                    <a:latin typeface="Cambria Math" charset="0"/>
                                  </a:rPr>
                                  <m:t> −(</m:t>
                                </m:r>
                                <m:r>
                                  <a:rPr kumimoji="1" lang="en-US" altLang="ko-KR" i="1">
                                    <a:latin typeface="Cambria Math" charset="0"/>
                                  </a:rPr>
                                  <m:t>𝑎𝑥𝑖</m:t>
                                </m:r>
                                <m:r>
                                  <a:rPr kumimoji="1" lang="en-US" altLang="ko-KR" i="1">
                                    <a:latin typeface="Cambria Math" charset="0"/>
                                  </a:rPr>
                                  <m:t>+</m:t>
                                </m:r>
                                <m:r>
                                  <a:rPr kumimoji="1" lang="en-US" altLang="ko-KR" i="1">
                                    <a:latin typeface="Cambria Math" charset="0"/>
                                  </a:rPr>
                                  <m:t>𝑏</m:t>
                                </m:r>
                                <m:r>
                                  <a:rPr kumimoji="1" lang="en-US" altLang="ko-KR" i="1">
                                    <a:latin typeface="Cambria Math" charset="0"/>
                                  </a:rPr>
                                  <m:t>)</m:t>
                                </m:r>
                              </m:e>
                            </m:d>
                            <m:r>
                              <a:rPr kumimoji="1" lang="en-US" altLang="ko-KR" i="1" baseline="30000">
                                <a:latin typeface="Cambria Math" charset="0"/>
                              </a:rPr>
                              <m:t>2</m:t>
                            </m:r>
                          </m:e>
                        </m:nary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" name="직사각형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056" y="3737500"/>
                  <a:ext cx="2429961" cy="871136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직사각형 4"/>
            <p:cNvSpPr/>
            <p:nvPr/>
          </p:nvSpPr>
          <p:spPr>
            <a:xfrm>
              <a:off x="1034551" y="3988402"/>
              <a:ext cx="5212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ko-KR" dirty="0">
                  <a:latin typeface="Cambria Math" charset="0"/>
                  <a:ea typeface="Cambria Math" charset="0"/>
                  <a:cs typeface="Cambria Math" charset="0"/>
                </a:rPr>
                <a:t>e =</a:t>
              </a:r>
              <a:endParaRPr kumimoji="1" lang="ko-KR" altLang="en-US" dirty="0">
                <a:latin typeface="Cambria Math" charset="0"/>
                <a:ea typeface="Cambria Math" charset="0"/>
                <a:cs typeface="Cambria Math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38092" y="2642716"/>
                <a:ext cx="5697416" cy="870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mr-IN" altLang="ko-KR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kumimoji="1" lang="mr-IN" altLang="ko-KR" i="1" smtClean="0">
                              <a:latin typeface="Cambria Math" charset="0"/>
                            </a:rPr>
                            <m:t>𝜕</m:t>
                          </m:r>
                          <m:r>
                            <a:rPr kumimoji="1" lang="en-US" altLang="ko-KR" b="0" i="1" smtClean="0">
                              <a:latin typeface="Cambria Math" charset="0"/>
                            </a:rPr>
                            <m:t>𝑒</m:t>
                          </m:r>
                        </m:num>
                        <m:den>
                          <m:r>
                            <a:rPr kumimoji="1" lang="mr-IN" altLang="ko-KR" i="1" smtClean="0">
                              <a:latin typeface="Cambria Math" charset="0"/>
                            </a:rPr>
                            <m:t>𝜕</m:t>
                          </m:r>
                          <m:r>
                            <a:rPr kumimoji="1" lang="en-US" altLang="ko-KR" b="0" i="1" smtClean="0">
                              <a:latin typeface="Cambria Math" charset="0"/>
                            </a:rPr>
                            <m:t>𝑎</m:t>
                          </m:r>
                        </m:den>
                      </m:f>
                      <m:r>
                        <a:rPr kumimoji="1" lang="en-US" altLang="ko-KR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1" lang="is-IS" altLang="ko-KR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ko-KR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kumimoji="1" lang="en-US" altLang="ko-KR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ko-KR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  <m:e>
                          <m:r>
                            <a:rPr kumimoji="1" lang="en-US" altLang="ko-KR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kumimoji="1" lang="en-US" altLang="ko-KR" b="0" i="1" smtClean="0">
                              <a:latin typeface="Cambria Math" charset="0"/>
                            </a:rPr>
                            <m:t>𝑦𝑖</m:t>
                          </m:r>
                          <m:r>
                            <a:rPr kumimoji="1" lang="en-US" altLang="ko-KR" b="0" i="1" smtClean="0">
                              <a:latin typeface="Cambria Math" charset="0"/>
                            </a:rPr>
                            <m:t> −</m:t>
                          </m:r>
                          <m:r>
                            <a:rPr kumimoji="1" lang="en-US" altLang="ko-KR" b="0" i="1" smtClean="0">
                              <a:latin typeface="Cambria Math" charset="0"/>
                            </a:rPr>
                            <m:t>𝑎𝑥𝑖</m:t>
                          </m:r>
                          <m:r>
                            <a:rPr kumimoji="1" lang="en-US" altLang="ko-KR" b="0" i="1" smtClean="0">
                              <a:latin typeface="Cambria Math" charset="0"/>
                            </a:rPr>
                            <m:t> −</m:t>
                          </m:r>
                          <m:r>
                            <a:rPr kumimoji="1" lang="en-US" altLang="ko-KR" b="0" i="1" smtClean="0">
                              <a:latin typeface="Cambria Math" charset="0"/>
                            </a:rPr>
                            <m:t>𝑏</m:t>
                          </m:r>
                          <m:r>
                            <a:rPr kumimoji="1" lang="en-US" altLang="ko-KR" b="0" i="1" smtClean="0">
                              <a:latin typeface="Cambria Math" charset="0"/>
                            </a:rPr>
                            <m:t>)(−</m:t>
                          </m:r>
                          <m:r>
                            <a:rPr kumimoji="1" lang="en-US" altLang="ko-KR" b="0" i="1" smtClean="0">
                              <a:latin typeface="Cambria Math" charset="0"/>
                            </a:rPr>
                            <m:t>𝑥𝑖</m:t>
                          </m:r>
                          <m:r>
                            <a:rPr kumimoji="1" lang="en-US" altLang="ko-KR" b="0" i="1" smtClean="0">
                              <a:latin typeface="Cambria Math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kumimoji="1" lang="ko-KR" alt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8092" y="2642716"/>
                <a:ext cx="5697416" cy="87055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575998" y="4754546"/>
                <a:ext cx="5697416" cy="870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mr-IN" altLang="ko-KR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kumimoji="1" lang="mr-IN" altLang="ko-KR" i="1" smtClean="0">
                              <a:latin typeface="Cambria Math" charset="0"/>
                            </a:rPr>
                            <m:t>𝜕</m:t>
                          </m:r>
                          <m:r>
                            <a:rPr kumimoji="1" lang="en-US" altLang="ko-KR" b="0" i="1" smtClean="0">
                              <a:latin typeface="Cambria Math" charset="0"/>
                            </a:rPr>
                            <m:t>𝑒</m:t>
                          </m:r>
                        </m:num>
                        <m:den>
                          <m:r>
                            <a:rPr kumimoji="1" lang="mr-IN" altLang="ko-KR" i="1" smtClean="0">
                              <a:latin typeface="Cambria Math" charset="0"/>
                            </a:rPr>
                            <m:t>𝜕</m:t>
                          </m:r>
                          <m:r>
                            <a:rPr kumimoji="1" lang="en-US" altLang="ko-KR" b="0" i="1" smtClean="0">
                              <a:latin typeface="Cambria Math" charset="0"/>
                            </a:rPr>
                            <m:t>𝑏</m:t>
                          </m:r>
                        </m:den>
                      </m:f>
                      <m:r>
                        <a:rPr kumimoji="1" lang="en-US" altLang="ko-KR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1" lang="is-IS" altLang="ko-KR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ko-KR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kumimoji="1" lang="en-US" altLang="ko-KR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ko-KR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  <m:e>
                          <m:r>
                            <a:rPr kumimoji="1" lang="en-US" altLang="ko-KR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kumimoji="1" lang="en-US" altLang="ko-KR" b="0" i="1" smtClean="0">
                              <a:latin typeface="Cambria Math" charset="0"/>
                            </a:rPr>
                            <m:t>𝑦𝑖</m:t>
                          </m:r>
                          <m:r>
                            <a:rPr kumimoji="1" lang="en-US" altLang="ko-KR" b="0" i="1" smtClean="0">
                              <a:latin typeface="Cambria Math" charset="0"/>
                            </a:rPr>
                            <m:t> −</m:t>
                          </m:r>
                          <m:r>
                            <a:rPr kumimoji="1" lang="en-US" altLang="ko-KR" b="0" i="1" smtClean="0">
                              <a:latin typeface="Cambria Math" charset="0"/>
                            </a:rPr>
                            <m:t>𝑎𝑥𝑖</m:t>
                          </m:r>
                          <m:r>
                            <a:rPr kumimoji="1" lang="en-US" altLang="ko-KR" b="0" i="1" smtClean="0">
                              <a:latin typeface="Cambria Math" charset="0"/>
                            </a:rPr>
                            <m:t> −</m:t>
                          </m:r>
                          <m:r>
                            <a:rPr kumimoji="1" lang="en-US" altLang="ko-KR" b="0" i="1" smtClean="0">
                              <a:latin typeface="Cambria Math" charset="0"/>
                            </a:rPr>
                            <m:t>𝑏</m:t>
                          </m:r>
                          <m:r>
                            <a:rPr kumimoji="1" lang="en-US" altLang="ko-KR" b="0" i="1" smtClean="0">
                              <a:latin typeface="Cambria Math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kumimoji="1" lang="ko-KR" alt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998" y="4754546"/>
                <a:ext cx="5697416" cy="87055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직선 화살표 연결선 10"/>
          <p:cNvCxnSpPr>
            <a:stCxn id="4" idx="3"/>
            <a:endCxn id="6" idx="1"/>
          </p:cNvCxnSpPr>
          <p:nvPr/>
        </p:nvCxnSpPr>
        <p:spPr>
          <a:xfrm flipV="1">
            <a:off x="3980017" y="3077996"/>
            <a:ext cx="1858075" cy="10247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>
            <a:stCxn id="4" idx="3"/>
          </p:cNvCxnSpPr>
          <p:nvPr/>
        </p:nvCxnSpPr>
        <p:spPr>
          <a:xfrm>
            <a:off x="3980017" y="4102732"/>
            <a:ext cx="1858075" cy="9495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68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>
                <a:latin typeface="Adobe Gothic Std B" charset="-127"/>
                <a:ea typeface="Adobe Gothic Std B" charset="-127"/>
                <a:cs typeface="Adobe Gothic Std B" charset="-127"/>
              </a:rPr>
              <a:t>Gradient Descent</a:t>
            </a:r>
            <a:endParaRPr kumimoji="1" lang="ko-KR" altLang="en-US" dirty="0"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4435" y="1547446"/>
            <a:ext cx="16162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Concept</a:t>
            </a:r>
            <a:endParaRPr kumimoji="1"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dobe Gothic Std B" charset="-127"/>
              <a:ea typeface="Adobe Gothic Std B" charset="-127"/>
              <a:cs typeface="Adobe Gothic Std B" charset="-127"/>
            </a:endParaRPr>
          </a:p>
          <a:p>
            <a:endParaRPr kumimoji="1"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220686" y="1693003"/>
            <a:ext cx="31707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경사감소법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(Gradient Decent)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220686" y="2516965"/>
            <a:ext cx="97173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함수의 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기울기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(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경사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)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를 구하여 기울기가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0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이 될때 까지 계속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이동시켜서 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극값에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이를 때까지 반복시키는 것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4434" y="2486187"/>
            <a:ext cx="1879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mtClean="0"/>
              <a:t>경사감소법</a:t>
            </a:r>
            <a:endParaRPr kumimoji="1"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20687" y="3034213"/>
                <a:ext cx="2300514" cy="374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ko-KR" dirty="0" smtClean="0">
                    <a:solidFill>
                      <a:srgbClr val="FF0000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 X</a:t>
                </a:r>
                <a:r>
                  <a:rPr kumimoji="1" lang="en-US" altLang="ko-KR" baseline="-25000" dirty="0" smtClean="0">
                    <a:solidFill>
                      <a:srgbClr val="FF0000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n+1</a:t>
                </a:r>
                <a:r>
                  <a:rPr kumimoji="1" lang="en-US" altLang="ko-KR" dirty="0" smtClean="0">
                    <a:solidFill>
                      <a:srgbClr val="FF0000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 = </a:t>
                </a:r>
                <a:r>
                  <a:rPr kumimoji="1" lang="en-US" altLang="ko-KR" dirty="0" err="1" smtClean="0">
                    <a:solidFill>
                      <a:srgbClr val="FF0000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X</a:t>
                </a:r>
                <a:r>
                  <a:rPr kumimoji="1" lang="en-US" altLang="ko-KR" baseline="-25000" dirty="0" err="1" smtClean="0">
                    <a:solidFill>
                      <a:srgbClr val="FF0000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n</a:t>
                </a:r>
                <a:r>
                  <a:rPr kumimoji="1" lang="en-US" altLang="ko-KR" dirty="0" smtClean="0">
                    <a:solidFill>
                      <a:srgbClr val="FF0000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 + </a:t>
                </a:r>
                <a14:m>
                  <m:oMath xmlns:m="http://schemas.openxmlformats.org/officeDocument/2006/math">
                    <m:r>
                      <a:rPr kumimoji="1" lang="en-US" altLang="ko-KR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𝛼</m:t>
                    </m:r>
                    <m:r>
                      <a:rPr kumimoji="1" lang="en-US" altLang="ko-KR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∆</m:t>
                    </m:r>
                    <m:r>
                      <a:rPr kumimoji="1" lang="en-US" altLang="ko-KR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𝑓</m:t>
                    </m:r>
                    <m:r>
                      <a:rPr kumimoji="1" lang="en-US" altLang="ko-KR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kumimoji="1" lang="en-US" altLang="ko-KR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𝑋𝑛</m:t>
                    </m:r>
                    <m:r>
                      <a:rPr kumimoji="1" lang="en-US" altLang="ko-KR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endParaRPr kumimoji="1" lang="ko-KR" altLang="en-US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687" y="3034213"/>
                <a:ext cx="2300514" cy="374526"/>
              </a:xfrm>
              <a:prstGeom prst="rect">
                <a:avLst/>
              </a:prstGeom>
              <a:blipFill rotWithShape="0">
                <a:blip r:embed="rId2"/>
                <a:stretch>
                  <a:fillRect t="-11475" r="-529" b="-2295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4434" y="4805563"/>
                <a:ext cx="2582426" cy="725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ko-KR" sz="2800" dirty="0" smtClean="0">
                    <a:latin typeface="Cambria Math" charset="0"/>
                    <a:ea typeface="Cambria Math" charset="0"/>
                    <a:cs typeface="Cambria Math" charset="0"/>
                  </a:rPr>
                  <a:t>a</a:t>
                </a:r>
                <a:r>
                  <a:rPr kumimoji="1" lang="en-US" altLang="ko-KR" sz="2800" baseline="-25000" dirty="0" smtClean="0">
                    <a:latin typeface="Cambria Math" charset="0"/>
                    <a:ea typeface="Cambria Math" charset="0"/>
                    <a:cs typeface="Cambria Math" charset="0"/>
                  </a:rPr>
                  <a:t>n+1</a:t>
                </a:r>
                <a:r>
                  <a:rPr kumimoji="1" lang="en-US" altLang="ko-KR" sz="2800" dirty="0" smtClean="0">
                    <a:latin typeface="Cambria Math" charset="0"/>
                    <a:ea typeface="Cambria Math" charset="0"/>
                    <a:cs typeface="Cambria Math" charset="0"/>
                  </a:rPr>
                  <a:t> = a</a:t>
                </a:r>
                <a:r>
                  <a:rPr kumimoji="1" lang="en-US" altLang="ko-KR" sz="2800" baseline="-25000" dirty="0" smtClean="0">
                    <a:latin typeface="Cambria Math" charset="0"/>
                    <a:ea typeface="Cambria Math" charset="0"/>
                    <a:cs typeface="Cambria Math" charset="0"/>
                  </a:rPr>
                  <a:t>n</a:t>
                </a:r>
                <a:r>
                  <a:rPr kumimoji="1" lang="en-US" altLang="ko-KR" sz="2800" dirty="0" smtClean="0">
                    <a:latin typeface="Cambria Math" charset="0"/>
                    <a:ea typeface="Cambria Math" charset="0"/>
                    <a:cs typeface="Cambria Math" charset="0"/>
                  </a:rPr>
                  <a:t> + </a:t>
                </a:r>
                <a14:m>
                  <m:oMath xmlns:m="http://schemas.openxmlformats.org/officeDocument/2006/math">
                    <m:r>
                      <a:rPr kumimoji="1" lang="en-US" altLang="ko-KR" sz="28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𝛼</m:t>
                    </m:r>
                    <m:f>
                      <m:fPr>
                        <m:ctrlPr>
                          <a:rPr kumimoji="1" lang="mr-IN" altLang="ko-KR" sz="28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kumimoji="1" lang="mr-IN" altLang="ko-KR" sz="28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𝜕</m:t>
                        </m:r>
                        <m:r>
                          <a:rPr kumimoji="1" lang="en-US" altLang="ko-KR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𝑒</m:t>
                        </m:r>
                      </m:num>
                      <m:den>
                        <m:r>
                          <a:rPr kumimoji="1" lang="mr-IN" altLang="ko-KR" sz="28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𝜕</m:t>
                        </m:r>
                        <m:r>
                          <a:rPr kumimoji="1" lang="en-US" altLang="ko-KR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𝑎</m:t>
                        </m:r>
                      </m:den>
                    </m:f>
                  </m:oMath>
                </a14:m>
                <a:endParaRPr kumimoji="1" lang="ko-KR" altLang="en-US" sz="2800" dirty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434" y="4805563"/>
                <a:ext cx="2582426" cy="725776"/>
              </a:xfrm>
              <a:prstGeom prst="rect">
                <a:avLst/>
              </a:prstGeom>
              <a:blipFill rotWithShape="0">
                <a:blip r:embed="rId3"/>
                <a:stretch>
                  <a:fillRect l="-4717" b="-840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170066" y="4805563"/>
                <a:ext cx="2703006" cy="725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ko-KR" sz="2800" dirty="0" smtClean="0">
                    <a:latin typeface="Cambria Math" charset="0"/>
                    <a:ea typeface="Cambria Math" charset="0"/>
                    <a:cs typeface="Cambria Math" charset="0"/>
                  </a:rPr>
                  <a:t>b</a:t>
                </a:r>
                <a:r>
                  <a:rPr kumimoji="1" lang="en-US" altLang="ko-KR" sz="2800" baseline="-25000" dirty="0" smtClean="0">
                    <a:latin typeface="Cambria Math" charset="0"/>
                    <a:ea typeface="Cambria Math" charset="0"/>
                    <a:cs typeface="Cambria Math" charset="0"/>
                  </a:rPr>
                  <a:t>n+1</a:t>
                </a:r>
                <a:r>
                  <a:rPr kumimoji="1" lang="en-US" altLang="ko-KR" sz="2800" dirty="0" smtClean="0">
                    <a:latin typeface="Cambria Math" charset="0"/>
                    <a:ea typeface="Cambria Math" charset="0"/>
                    <a:cs typeface="Cambria Math" charset="0"/>
                  </a:rPr>
                  <a:t> = </a:t>
                </a:r>
                <a:r>
                  <a:rPr kumimoji="1" lang="en-US" altLang="ko-KR" sz="2800" dirty="0" err="1" smtClean="0">
                    <a:latin typeface="Cambria Math" charset="0"/>
                    <a:ea typeface="Cambria Math" charset="0"/>
                    <a:cs typeface="Cambria Math" charset="0"/>
                  </a:rPr>
                  <a:t>b</a:t>
                </a:r>
                <a:r>
                  <a:rPr kumimoji="1" lang="en-US" altLang="ko-KR" sz="2800" baseline="-25000" dirty="0" err="1" smtClean="0">
                    <a:latin typeface="Cambria Math" charset="0"/>
                    <a:ea typeface="Cambria Math" charset="0"/>
                    <a:cs typeface="Cambria Math" charset="0"/>
                  </a:rPr>
                  <a:t>n</a:t>
                </a:r>
                <a:r>
                  <a:rPr kumimoji="1" lang="en-US" altLang="ko-KR" sz="2800" dirty="0" smtClean="0">
                    <a:latin typeface="Cambria Math" charset="0"/>
                    <a:ea typeface="Cambria Math" charset="0"/>
                    <a:cs typeface="Cambria Math" charset="0"/>
                  </a:rPr>
                  <a:t> + </a:t>
                </a:r>
                <a14:m>
                  <m:oMath xmlns:m="http://schemas.openxmlformats.org/officeDocument/2006/math">
                    <m:r>
                      <a:rPr kumimoji="1" lang="en-US" altLang="ko-KR" sz="28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𝛼</m:t>
                    </m:r>
                    <m:f>
                      <m:fPr>
                        <m:ctrlPr>
                          <a:rPr kumimoji="1" lang="mr-IN" altLang="ko-KR" sz="28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kumimoji="1" lang="mr-IN" altLang="ko-KR" sz="28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𝜕</m:t>
                        </m:r>
                        <m:r>
                          <a:rPr kumimoji="1" lang="en-US" altLang="ko-KR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𝑒</m:t>
                        </m:r>
                      </m:num>
                      <m:den>
                        <m:r>
                          <a:rPr kumimoji="1" lang="mr-IN" altLang="ko-KR" sz="28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𝜕</m:t>
                        </m:r>
                        <m:r>
                          <a:rPr kumimoji="1" lang="en-US" altLang="ko-KR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𝑏</m:t>
                        </m:r>
                      </m:den>
                    </m:f>
                  </m:oMath>
                </a14:m>
                <a:endParaRPr kumimoji="1" lang="ko-KR" altLang="en-US" sz="2800" dirty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0066" y="4805563"/>
                <a:ext cx="2703006" cy="725776"/>
              </a:xfrm>
              <a:prstGeom prst="rect">
                <a:avLst/>
              </a:prstGeom>
              <a:blipFill rotWithShape="0">
                <a:blip r:embed="rId4"/>
                <a:stretch>
                  <a:fillRect l="-4515" b="-840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직선 화살표 연결선 11"/>
          <p:cNvCxnSpPr>
            <a:endCxn id="8" idx="0"/>
          </p:cNvCxnSpPr>
          <p:nvPr/>
        </p:nvCxnSpPr>
        <p:spPr>
          <a:xfrm flipH="1">
            <a:off x="1895647" y="3526971"/>
            <a:ext cx="1440406" cy="12785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" name="직선 화살표 연결선 13"/>
          <p:cNvCxnSpPr/>
          <p:nvPr/>
        </p:nvCxnSpPr>
        <p:spPr>
          <a:xfrm>
            <a:off x="3521947" y="3526971"/>
            <a:ext cx="1311310" cy="12785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613445" y="6122188"/>
            <a:ext cx="4324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400" dirty="0" smtClean="0">
                <a:solidFill>
                  <a:srgbClr val="FF0000"/>
                </a:solidFill>
              </a:rPr>
              <a:t>0</a:t>
            </a:r>
            <a:r>
              <a:rPr kumimoji="1" lang="ko-KR" altLang="en-US" sz="2400" dirty="0" smtClean="0">
                <a:solidFill>
                  <a:srgbClr val="FF0000"/>
                </a:solidFill>
              </a:rPr>
              <a:t>으로 수렴</a:t>
            </a:r>
            <a:r>
              <a:rPr kumimoji="1" lang="ko-KR" altLang="en-US" sz="2400" dirty="0" smtClean="0"/>
              <a:t>하게 반복시키면 끝</a:t>
            </a:r>
            <a:endParaRPr kumimoji="1" lang="ko-KR" altLang="en-US" sz="2400" dirty="0"/>
          </a:p>
        </p:txBody>
      </p:sp>
      <p:pic>
        <p:nvPicPr>
          <p:cNvPr id="1028" name="Picture 4" descr="gradient descent에 대한 이미지 검색결과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399" y="3747869"/>
            <a:ext cx="3293402" cy="178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67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Derivative</a:t>
            </a:r>
            <a:endParaRPr kumimoji="1"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53730" y="2095994"/>
                <a:ext cx="5450774" cy="629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ko-KR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ko-KR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ko-KR" b="0" i="1" smtClean="0">
                              <a:latin typeface="Cambria Math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ko-KR" b="0" i="1" smtClean="0">
                                  <a:latin typeface="Cambria Math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altLang="ko-KR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ko-KR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+ ∆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730" y="2095994"/>
                <a:ext cx="5450774" cy="62985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직사각형 5"/>
              <p:cNvSpPr/>
              <p:nvPr/>
            </p:nvSpPr>
            <p:spPr>
              <a:xfrm>
                <a:off x="604434" y="3380900"/>
                <a:ext cx="11834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ko-KR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ko-K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6" name="직사각형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434" y="3380900"/>
                <a:ext cx="1183466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직사각형 6"/>
              <p:cNvSpPr/>
              <p:nvPr/>
            </p:nvSpPr>
            <p:spPr>
              <a:xfrm>
                <a:off x="604434" y="4406135"/>
                <a:ext cx="11856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ko-KR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ko-K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7" name="직사각형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434" y="4406135"/>
                <a:ext cx="1185646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직사각형 7"/>
              <p:cNvSpPr/>
              <p:nvPr/>
            </p:nvSpPr>
            <p:spPr>
              <a:xfrm>
                <a:off x="602254" y="5431370"/>
                <a:ext cx="13138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ko-KR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ko-K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8" name="직사각형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254" y="5431370"/>
                <a:ext cx="1313886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직사각형 9"/>
              <p:cNvSpPr/>
              <p:nvPr/>
            </p:nvSpPr>
            <p:spPr>
              <a:xfrm>
                <a:off x="2690362" y="3256443"/>
                <a:ext cx="1242520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)=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0" name="직사각형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362" y="3256443"/>
                <a:ext cx="1242520" cy="61824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직사각형 10"/>
              <p:cNvSpPr/>
              <p:nvPr/>
            </p:nvSpPr>
            <p:spPr>
              <a:xfrm>
                <a:off x="2690362" y="4281678"/>
                <a:ext cx="1242520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)=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1" name="직사각형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362" y="4281678"/>
                <a:ext cx="1242520" cy="61824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직사각형 11"/>
              <p:cNvSpPr/>
              <p:nvPr/>
            </p:nvSpPr>
            <p:spPr>
              <a:xfrm>
                <a:off x="2690362" y="5306913"/>
                <a:ext cx="1242520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)=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2" name="직사각형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362" y="5306913"/>
                <a:ext cx="1242520" cy="61824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그림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632" y="3389367"/>
            <a:ext cx="4299703" cy="235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3166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 err="1" smtClean="0">
                <a:latin typeface="Adobe Gothic Std B" charset="-127"/>
                <a:ea typeface="Adobe Gothic Std B" charset="-127"/>
                <a:cs typeface="Adobe Gothic Std B" charset="-127"/>
              </a:rPr>
              <a:t>Tensorflow</a:t>
            </a:r>
            <a:endParaRPr kumimoji="1" lang="ko-KR" altLang="en-US" dirty="0"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4435" y="1547446"/>
            <a:ext cx="2028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Tensorflow</a:t>
            </a:r>
            <a:endParaRPr kumimoji="1"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04434" y="2344189"/>
            <a:ext cx="6133605" cy="4093428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Arial Unicode MS" panose="020B0604020202020204" pitchFamily="50" charset="-127"/>
                <a:ea typeface="Source Code Pro"/>
              </a:rPr>
              <a:t>import 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  <a:t>tensorflow 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Arial Unicode MS" panose="020B0604020202020204" pitchFamily="50" charset="-127"/>
                <a:ea typeface="Source Code Pro"/>
              </a:rPr>
              <a:t>as 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  <a:t>tf</a:t>
            </a:r>
            <a:b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</a:b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Arial Unicode MS" panose="020B0604020202020204" pitchFamily="50" charset="-127"/>
                <a:ea typeface="Source Code Pro"/>
              </a:rPr>
              <a:t>import 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  <a:t>os</a:t>
            </a:r>
            <a:b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</a:b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  <a:t/>
            </a:r>
            <a:b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</a:b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  <a:t>os.environ[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Arial Unicode MS" panose="020B0604020202020204" pitchFamily="50" charset="-127"/>
                <a:ea typeface="Source Code Pro"/>
              </a:rPr>
              <a:t>'TF_CPP_MIN_LOG_LEVEL'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  <a:t>] = 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Arial Unicode MS" panose="020B0604020202020204" pitchFamily="50" charset="-127"/>
                <a:ea typeface="Source Code Pro"/>
              </a:rPr>
              <a:t>'2'</a:t>
            </a:r>
            <a:b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Arial Unicode MS" panose="020B0604020202020204" pitchFamily="50" charset="-127"/>
                <a:ea typeface="Source Code Pro"/>
              </a:rPr>
            </a:b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Arial Unicode MS" panose="020B0604020202020204" pitchFamily="50" charset="-127"/>
                <a:ea typeface="Source Code Pro"/>
              </a:rPr>
              <a:t/>
            </a:r>
            <a:b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Arial Unicode MS" panose="020B0604020202020204" pitchFamily="50" charset="-127"/>
                <a:ea typeface="Source Code Pro"/>
              </a:rPr>
            </a:b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  <a:t>x_train = [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Arial Unicode MS" panose="020B0604020202020204" pitchFamily="50" charset="-127"/>
                <a:ea typeface="Source Code Pro"/>
              </a:rPr>
              <a:t>1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Arial Unicode MS" panose="020B0604020202020204" pitchFamily="50" charset="-127"/>
                <a:ea typeface="Source Code Pro"/>
              </a:rPr>
              <a:t>, 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Arial Unicode MS" panose="020B0604020202020204" pitchFamily="50" charset="-127"/>
                <a:ea typeface="Source Code Pro"/>
              </a:rPr>
              <a:t>2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Arial Unicode MS" panose="020B0604020202020204" pitchFamily="50" charset="-127"/>
                <a:ea typeface="Source Code Pro"/>
              </a:rPr>
              <a:t>, 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Arial Unicode MS" panose="020B0604020202020204" pitchFamily="50" charset="-127"/>
                <a:ea typeface="Source Code Pro"/>
              </a:rPr>
              <a:t>3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  <a:t>]</a:t>
            </a:r>
            <a:b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</a:b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  <a:t>y_train = [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Arial Unicode MS" panose="020B0604020202020204" pitchFamily="50" charset="-127"/>
                <a:ea typeface="Source Code Pro"/>
              </a:rPr>
              <a:t>2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Arial Unicode MS" panose="020B0604020202020204" pitchFamily="50" charset="-127"/>
                <a:ea typeface="Source Code Pro"/>
              </a:rPr>
              <a:t>, 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Arial Unicode MS" panose="020B0604020202020204" pitchFamily="50" charset="-127"/>
                <a:ea typeface="Source Code Pro"/>
              </a:rPr>
              <a:t>4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Arial Unicode MS" panose="020B0604020202020204" pitchFamily="50" charset="-127"/>
                <a:ea typeface="Source Code Pro"/>
              </a:rPr>
              <a:t>, 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Arial Unicode MS" panose="020B0604020202020204" pitchFamily="50" charset="-127"/>
                <a:ea typeface="Source Code Pro"/>
              </a:rPr>
              <a:t>6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  <a:t>]</a:t>
            </a:r>
            <a:b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</a:b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  <a:t/>
            </a:r>
            <a:b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</a:b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  <a:t>a = tf.Variable(tf.random_normal([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Arial Unicode MS" panose="020B0604020202020204" pitchFamily="50" charset="-127"/>
                <a:ea typeface="Source Code Pro"/>
              </a:rPr>
              <a:t>1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  <a:t>])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Arial Unicode MS" panose="020B0604020202020204" pitchFamily="50" charset="-127"/>
                <a:ea typeface="Source Code Pro"/>
              </a:rPr>
              <a:t>, 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A4926"/>
                </a:solidFill>
                <a:effectLst/>
                <a:latin typeface="Arial Unicode MS" panose="020B0604020202020204" pitchFamily="50" charset="-127"/>
                <a:ea typeface="Source Code Pro"/>
              </a:rPr>
              <a:t>name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  <a:t>=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Arial Unicode MS" panose="020B0604020202020204" pitchFamily="50" charset="-127"/>
                <a:ea typeface="Source Code Pro"/>
              </a:rPr>
              <a:t>'a'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  <a:t>)</a:t>
            </a:r>
            <a:b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</a:b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  <a:t>b = tf.Variable(tf.random_normal([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Arial Unicode MS" panose="020B0604020202020204" pitchFamily="50" charset="-127"/>
                <a:ea typeface="Source Code Pro"/>
              </a:rPr>
              <a:t>1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  <a:t>])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Arial Unicode MS" panose="020B0604020202020204" pitchFamily="50" charset="-127"/>
                <a:ea typeface="Source Code Pro"/>
              </a:rPr>
              <a:t>, 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A4926"/>
                </a:solidFill>
                <a:effectLst/>
                <a:latin typeface="Arial Unicode MS" panose="020B0604020202020204" pitchFamily="50" charset="-127"/>
                <a:ea typeface="Source Code Pro"/>
              </a:rPr>
              <a:t>name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  <a:t>=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Arial Unicode MS" panose="020B0604020202020204" pitchFamily="50" charset="-127"/>
                <a:ea typeface="Source Code Pro"/>
              </a:rPr>
              <a:t>'b'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  <a:t>)</a:t>
            </a:r>
            <a:b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</a:b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  <a:t/>
            </a:r>
            <a:b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</a:b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  <a:t>hypothesis = a * x_train + b</a:t>
            </a:r>
            <a:b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</a:b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  <a:t/>
            </a:r>
            <a:b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</a:b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  <a:t>e = tf.reduce_mean(tf.square(hypothesis - y_train))</a:t>
            </a:r>
            <a:b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</a:b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  <a:t/>
            </a:r>
            <a:b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</a:b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  <a:t>optimizer = tf.train.GradientDescentOptimizer(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A4926"/>
                </a:solidFill>
                <a:effectLst/>
                <a:latin typeface="Arial Unicode MS" panose="020B0604020202020204" pitchFamily="50" charset="-127"/>
                <a:ea typeface="Source Code Pro"/>
              </a:rPr>
              <a:t>learning_rate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  <a:t>=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Arial Unicode MS" panose="020B0604020202020204" pitchFamily="50" charset="-127"/>
                <a:ea typeface="Source Code Pro"/>
              </a:rPr>
              <a:t>0.01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  <a:t>)</a:t>
            </a:r>
            <a:b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</a:b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  <a:t>train = optimizer.minimize(e)</a:t>
            </a:r>
            <a:b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</a:b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  <a:t/>
            </a:r>
            <a:b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</a:b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  <a:t>sess = tf.Session()</a:t>
            </a:r>
            <a:b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</a:b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  <a:t>sess.run(tf.global_variables_initializer())</a:t>
            </a:r>
            <a:b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</a:b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  <a:t/>
            </a:r>
            <a:b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</a:b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Arial Unicode MS" panose="020B0604020202020204" pitchFamily="50" charset="-127"/>
                <a:ea typeface="Source Code Pro"/>
              </a:rPr>
              <a:t>for 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  <a:t>step 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Arial Unicode MS" panose="020B0604020202020204" pitchFamily="50" charset="-127"/>
                <a:ea typeface="Source Code Pro"/>
              </a:rPr>
              <a:t>in 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8888C6"/>
                </a:solidFill>
                <a:effectLst/>
                <a:latin typeface="Arial Unicode MS" panose="020B0604020202020204" pitchFamily="50" charset="-127"/>
                <a:ea typeface="Source Code Pro"/>
              </a:rPr>
              <a:t>range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  <a:t>(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Arial Unicode MS" panose="020B0604020202020204" pitchFamily="50" charset="-127"/>
                <a:ea typeface="Source Code Pro"/>
              </a:rPr>
              <a:t>2001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  <a:t>):</a:t>
            </a:r>
            <a:b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</a:b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  <a:t>    sess.run(train)</a:t>
            </a:r>
            <a:b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</a:b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  <a:t/>
            </a:r>
            <a:b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</a:b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  <a:t>    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Arial Unicode MS" panose="020B0604020202020204" pitchFamily="50" charset="-127"/>
                <a:ea typeface="Source Code Pro"/>
              </a:rPr>
              <a:t>if 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  <a:t>step % 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Arial Unicode MS" panose="020B0604020202020204" pitchFamily="50" charset="-127"/>
                <a:ea typeface="Source Code Pro"/>
              </a:rPr>
              <a:t>20 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  <a:t>== 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Arial Unicode MS" panose="020B0604020202020204" pitchFamily="50" charset="-127"/>
                <a:ea typeface="Source Code Pro"/>
              </a:rPr>
              <a:t>0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  <a:t>:</a:t>
            </a:r>
            <a:b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</a:b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  <a:t>        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8888C6"/>
                </a:solidFill>
                <a:effectLst/>
                <a:latin typeface="Arial Unicode MS" panose="020B0604020202020204" pitchFamily="50" charset="-127"/>
                <a:ea typeface="Source Code Pro"/>
              </a:rPr>
              <a:t>print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  <a:t>(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Arial Unicode MS" panose="020B0604020202020204" pitchFamily="50" charset="-127"/>
                <a:ea typeface="Source Code Pro"/>
              </a:rPr>
              <a:t>"iteration : "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Arial Unicode MS" panose="020B0604020202020204" pitchFamily="50" charset="-127"/>
                <a:ea typeface="Source Code Pro"/>
              </a:rPr>
              <a:t>, 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  <a:t>step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Arial Unicode MS" panose="020B0604020202020204" pitchFamily="50" charset="-127"/>
                <a:ea typeface="Source Code Pro"/>
              </a:rPr>
              <a:t>, 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Arial Unicode MS" panose="020B0604020202020204" pitchFamily="50" charset="-127"/>
                <a:ea typeface="Source Code Pro"/>
              </a:rPr>
              <a:t>"e : "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Arial Unicode MS" panose="020B0604020202020204" pitchFamily="50" charset="-127"/>
                <a:ea typeface="Source Code Pro"/>
              </a:rPr>
              <a:t>, 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  <a:t>sess.run(e)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Arial Unicode MS" panose="020B0604020202020204" pitchFamily="50" charset="-127"/>
                <a:ea typeface="Source Code Pro"/>
              </a:rPr>
              <a:t>, 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Arial Unicode MS" panose="020B0604020202020204" pitchFamily="50" charset="-127"/>
                <a:ea typeface="Source Code Pro"/>
              </a:rPr>
              <a:t>" ( y = "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Arial Unicode MS" panose="020B0604020202020204" pitchFamily="50" charset="-127"/>
                <a:ea typeface="Source Code Pro"/>
              </a:rPr>
              <a:t>, 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  <a:t>sess.run(a)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Arial Unicode MS" panose="020B0604020202020204" pitchFamily="50" charset="-127"/>
                <a:ea typeface="Source Code Pro"/>
              </a:rPr>
              <a:t>,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Arial Unicode MS" panose="020B0604020202020204" pitchFamily="50" charset="-127"/>
                <a:ea typeface="Source Code Pro"/>
              </a:rPr>
              <a:t>"x + "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Arial Unicode MS" panose="020B0604020202020204" pitchFamily="50" charset="-127"/>
                <a:ea typeface="Source Code Pro"/>
              </a:rPr>
              <a:t>, 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  <a:t>sess.run(b)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Arial Unicode MS" panose="020B0604020202020204" pitchFamily="50" charset="-127"/>
                <a:ea typeface="Source Code Pro"/>
              </a:rPr>
              <a:t>, 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Arial Unicode MS" panose="020B0604020202020204" pitchFamily="50" charset="-127"/>
                <a:ea typeface="Source Code Pro"/>
              </a:rPr>
              <a:t>" )"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  <a:t>)</a:t>
            </a:r>
            <a:endParaRPr kumimoji="0" lang="ko-KR" altLang="ko-K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58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 err="1" smtClean="0">
                <a:latin typeface="Adobe Gothic Std B" charset="-127"/>
                <a:ea typeface="Adobe Gothic Std B" charset="-127"/>
                <a:cs typeface="Adobe Gothic Std B" charset="-127"/>
              </a:rPr>
              <a:t>Tensorflow</a:t>
            </a:r>
            <a:endParaRPr kumimoji="1" lang="ko-KR" altLang="en-US" dirty="0"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4435" y="1547446"/>
            <a:ext cx="2028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Tensorflow</a:t>
            </a:r>
            <a:endParaRPr kumimoji="1"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4434" y="2148980"/>
            <a:ext cx="6122937" cy="4555093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Arial Unicode MS" panose="020B0604020202020204" pitchFamily="50" charset="-127"/>
                <a:ea typeface="Source Code Pro"/>
              </a:rPr>
              <a:t>import 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  <a:t>tensorflow 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Arial Unicode MS" panose="020B0604020202020204" pitchFamily="50" charset="-127"/>
                <a:ea typeface="Source Code Pro"/>
              </a:rPr>
              <a:t>as 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  <a:t>tf</a:t>
            </a:r>
            <a:b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</a:b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Arial Unicode MS" panose="020B0604020202020204" pitchFamily="50" charset="-127"/>
                <a:ea typeface="Source Code Pro"/>
              </a:rPr>
              <a:t>import 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  <a:t>os</a:t>
            </a:r>
            <a:b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</a:b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  <a:t/>
            </a:r>
            <a:b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</a:b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  <a:t>os.environ[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Arial Unicode MS" panose="020B0604020202020204" pitchFamily="50" charset="-127"/>
                <a:ea typeface="Source Code Pro"/>
              </a:rPr>
              <a:t>'TF_CPP_MIN_LOG_LEVEL'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  <a:t>] = 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Arial Unicode MS" panose="020B0604020202020204" pitchFamily="50" charset="-127"/>
                <a:ea typeface="Source Code Pro"/>
              </a:rPr>
              <a:t>'2'</a:t>
            </a:r>
            <a:b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Arial Unicode MS" panose="020B0604020202020204" pitchFamily="50" charset="-127"/>
                <a:ea typeface="Source Code Pro"/>
              </a:rPr>
            </a:b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Arial Unicode MS" panose="020B0604020202020204" pitchFamily="50" charset="-127"/>
                <a:ea typeface="Source Code Pro"/>
              </a:rPr>
              <a:t/>
            </a:r>
            <a:b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Arial Unicode MS" panose="020B0604020202020204" pitchFamily="50" charset="-127"/>
                <a:ea typeface="Source Code Pro"/>
              </a:rPr>
            </a:b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  <a:t>x_train = [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Arial Unicode MS" panose="020B0604020202020204" pitchFamily="50" charset="-127"/>
                <a:ea typeface="Source Code Pro"/>
              </a:rPr>
              <a:t>1.60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Arial Unicode MS" panose="020B0604020202020204" pitchFamily="50" charset="-127"/>
                <a:ea typeface="Source Code Pro"/>
              </a:rPr>
              <a:t>, 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Arial Unicode MS" panose="020B0604020202020204" pitchFamily="50" charset="-127"/>
                <a:ea typeface="Source Code Pro"/>
              </a:rPr>
              <a:t>1.63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Arial Unicode MS" panose="020B0604020202020204" pitchFamily="50" charset="-127"/>
                <a:ea typeface="Source Code Pro"/>
              </a:rPr>
              <a:t>, 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Arial Unicode MS" panose="020B0604020202020204" pitchFamily="50" charset="-127"/>
                <a:ea typeface="Source Code Pro"/>
              </a:rPr>
              <a:t>1.65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Arial Unicode MS" panose="020B0604020202020204" pitchFamily="50" charset="-127"/>
                <a:ea typeface="Source Code Pro"/>
              </a:rPr>
              <a:t>, 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Arial Unicode MS" panose="020B0604020202020204" pitchFamily="50" charset="-127"/>
                <a:ea typeface="Source Code Pro"/>
              </a:rPr>
              <a:t>1.66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Arial Unicode MS" panose="020B0604020202020204" pitchFamily="50" charset="-127"/>
                <a:ea typeface="Source Code Pro"/>
              </a:rPr>
              <a:t>, 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Arial Unicode MS" panose="020B0604020202020204" pitchFamily="50" charset="-127"/>
                <a:ea typeface="Source Code Pro"/>
              </a:rPr>
              <a:t>1.60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Arial Unicode MS" panose="020B0604020202020204" pitchFamily="50" charset="-127"/>
                <a:ea typeface="Source Code Pro"/>
              </a:rPr>
              <a:t>, 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Arial Unicode MS" panose="020B0604020202020204" pitchFamily="50" charset="-127"/>
                <a:ea typeface="Source Code Pro"/>
              </a:rPr>
              <a:t>1.71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Arial Unicode MS" panose="020B0604020202020204" pitchFamily="50" charset="-127"/>
                <a:ea typeface="Source Code Pro"/>
              </a:rPr>
              <a:t>, 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Arial Unicode MS" panose="020B0604020202020204" pitchFamily="50" charset="-127"/>
                <a:ea typeface="Source Code Pro"/>
              </a:rPr>
              <a:t>1.70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Arial Unicode MS" panose="020B0604020202020204" pitchFamily="50" charset="-127"/>
                <a:ea typeface="Source Code Pro"/>
              </a:rPr>
              <a:t>, 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Arial Unicode MS" panose="020B0604020202020204" pitchFamily="50" charset="-127"/>
                <a:ea typeface="Source Code Pro"/>
              </a:rPr>
              <a:t>1.73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Arial Unicode MS" panose="020B0604020202020204" pitchFamily="50" charset="-127"/>
                <a:ea typeface="Source Code Pro"/>
              </a:rPr>
              <a:t>, 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Arial Unicode MS" panose="020B0604020202020204" pitchFamily="50" charset="-127"/>
                <a:ea typeface="Source Code Pro"/>
              </a:rPr>
              <a:t>1.70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Arial Unicode MS" panose="020B0604020202020204" pitchFamily="50" charset="-127"/>
                <a:ea typeface="Source Code Pro"/>
              </a:rPr>
              <a:t>, 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Arial Unicode MS" panose="020B0604020202020204" pitchFamily="50" charset="-127"/>
                <a:ea typeface="Source Code Pro"/>
              </a:rPr>
              <a:t>1.73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  <a:t>]</a:t>
            </a:r>
            <a:b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</a:b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  <a:t>y_train = [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Arial Unicode MS" panose="020B0604020202020204" pitchFamily="50" charset="-127"/>
                <a:ea typeface="Source Code Pro"/>
              </a:rPr>
              <a:t>23.0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Arial Unicode MS" panose="020B0604020202020204" pitchFamily="50" charset="-127"/>
                <a:ea typeface="Source Code Pro"/>
              </a:rPr>
              <a:t>, 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Arial Unicode MS" panose="020B0604020202020204" pitchFamily="50" charset="-127"/>
                <a:ea typeface="Source Code Pro"/>
              </a:rPr>
              <a:t>23.5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Arial Unicode MS" panose="020B0604020202020204" pitchFamily="50" charset="-127"/>
                <a:ea typeface="Source Code Pro"/>
              </a:rPr>
              <a:t>, 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Arial Unicode MS" panose="020B0604020202020204" pitchFamily="50" charset="-127"/>
                <a:ea typeface="Source Code Pro"/>
              </a:rPr>
              <a:t>24.0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Arial Unicode MS" panose="020B0604020202020204" pitchFamily="50" charset="-127"/>
                <a:ea typeface="Source Code Pro"/>
              </a:rPr>
              <a:t>, 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Arial Unicode MS" panose="020B0604020202020204" pitchFamily="50" charset="-127"/>
                <a:ea typeface="Source Code Pro"/>
              </a:rPr>
              <a:t>24.0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Arial Unicode MS" panose="020B0604020202020204" pitchFamily="50" charset="-127"/>
                <a:ea typeface="Source Code Pro"/>
              </a:rPr>
              <a:t>, 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Arial Unicode MS" panose="020B0604020202020204" pitchFamily="50" charset="-127"/>
                <a:ea typeface="Source Code Pro"/>
              </a:rPr>
              <a:t>23.5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Arial Unicode MS" panose="020B0604020202020204" pitchFamily="50" charset="-127"/>
                <a:ea typeface="Source Code Pro"/>
              </a:rPr>
              <a:t>, 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Arial Unicode MS" panose="020B0604020202020204" pitchFamily="50" charset="-127"/>
                <a:ea typeface="Source Code Pro"/>
              </a:rPr>
              <a:t>24.0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Arial Unicode MS" panose="020B0604020202020204" pitchFamily="50" charset="-127"/>
                <a:ea typeface="Source Code Pro"/>
              </a:rPr>
              <a:t>, 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Arial Unicode MS" panose="020B0604020202020204" pitchFamily="50" charset="-127"/>
                <a:ea typeface="Source Code Pro"/>
              </a:rPr>
              <a:t>24.0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Arial Unicode MS" panose="020B0604020202020204" pitchFamily="50" charset="-127"/>
                <a:ea typeface="Source Code Pro"/>
              </a:rPr>
              <a:t>, 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Arial Unicode MS" panose="020B0604020202020204" pitchFamily="50" charset="-127"/>
                <a:ea typeface="Source Code Pro"/>
              </a:rPr>
              <a:t>24.5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Arial Unicode MS" panose="020B0604020202020204" pitchFamily="50" charset="-127"/>
                <a:ea typeface="Source Code Pro"/>
              </a:rPr>
              <a:t>, 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Arial Unicode MS" panose="020B0604020202020204" pitchFamily="50" charset="-127"/>
                <a:ea typeface="Source Code Pro"/>
              </a:rPr>
              <a:t>24.5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Arial Unicode MS" panose="020B0604020202020204" pitchFamily="50" charset="-127"/>
                <a:ea typeface="Source Code Pro"/>
              </a:rPr>
              <a:t>, 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Arial Unicode MS" panose="020B0604020202020204" pitchFamily="50" charset="-127"/>
                <a:ea typeface="Source Code Pro"/>
              </a:rPr>
              <a:t>25.0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  <a:t>]</a:t>
            </a:r>
            <a:b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</a:b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  <a:t/>
            </a:r>
            <a:b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</a:b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  <a:t>a = tf.Variable(tf.random_normal([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Arial Unicode MS" panose="020B0604020202020204" pitchFamily="50" charset="-127"/>
                <a:ea typeface="Source Code Pro"/>
              </a:rPr>
              <a:t>1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  <a:t>])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Arial Unicode MS" panose="020B0604020202020204" pitchFamily="50" charset="-127"/>
                <a:ea typeface="Source Code Pro"/>
              </a:rPr>
              <a:t>, 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A4926"/>
                </a:solidFill>
                <a:effectLst/>
                <a:latin typeface="Arial Unicode MS" panose="020B0604020202020204" pitchFamily="50" charset="-127"/>
                <a:ea typeface="Source Code Pro"/>
              </a:rPr>
              <a:t>name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  <a:t>=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Arial Unicode MS" panose="020B0604020202020204" pitchFamily="50" charset="-127"/>
                <a:ea typeface="Source Code Pro"/>
              </a:rPr>
              <a:t>'a'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  <a:t>)</a:t>
            </a:r>
            <a:b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</a:b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  <a:t>b = tf.Variable(tf.random_normal([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Arial Unicode MS" panose="020B0604020202020204" pitchFamily="50" charset="-127"/>
                <a:ea typeface="Source Code Pro"/>
              </a:rPr>
              <a:t>1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  <a:t>])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Arial Unicode MS" panose="020B0604020202020204" pitchFamily="50" charset="-127"/>
                <a:ea typeface="Source Code Pro"/>
              </a:rPr>
              <a:t>, 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A4926"/>
                </a:solidFill>
                <a:effectLst/>
                <a:latin typeface="Arial Unicode MS" panose="020B0604020202020204" pitchFamily="50" charset="-127"/>
                <a:ea typeface="Source Code Pro"/>
              </a:rPr>
              <a:t>name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  <a:t>=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Arial Unicode MS" panose="020B0604020202020204" pitchFamily="50" charset="-127"/>
                <a:ea typeface="Source Code Pro"/>
              </a:rPr>
              <a:t>'b'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  <a:t>)</a:t>
            </a:r>
            <a:b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</a:b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  <a:t/>
            </a:r>
            <a:b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</a:b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  <a:t>hypothesis = a * x_train + b</a:t>
            </a:r>
            <a:b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</a:b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  <a:t/>
            </a:r>
            <a:b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</a:b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  <a:t>e = tf.reduce_mean(tf.square(hypothesis - y_train))</a:t>
            </a:r>
            <a:b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</a:b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  <a:t/>
            </a:r>
            <a:b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</a:b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  <a:t>optimizer = tf.train.GradientDescentOptimizer(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A4926"/>
                </a:solidFill>
                <a:effectLst/>
                <a:latin typeface="Arial Unicode MS" panose="020B0604020202020204" pitchFamily="50" charset="-127"/>
                <a:ea typeface="Source Code Pro"/>
              </a:rPr>
              <a:t>learning_rate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  <a:t>=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Arial Unicode MS" panose="020B0604020202020204" pitchFamily="50" charset="-127"/>
                <a:ea typeface="Source Code Pro"/>
              </a:rPr>
              <a:t>0.01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  <a:t>)</a:t>
            </a:r>
            <a:b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</a:b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  <a:t>train = optimizer.minimize(e)</a:t>
            </a:r>
            <a:b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</a:b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  <a:t/>
            </a:r>
            <a:b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</a:b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  <a:t>sess = tf.Session()</a:t>
            </a:r>
            <a:b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</a:b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  <a:t>sess.run(tf.global_variables_initializer())</a:t>
            </a:r>
            <a:b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</a:b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  <a:t/>
            </a:r>
            <a:b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</a:b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Arial Unicode MS" panose="020B0604020202020204" pitchFamily="50" charset="-127"/>
                <a:ea typeface="Source Code Pro"/>
              </a:rPr>
              <a:t>for 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  <a:t>step 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Arial Unicode MS" panose="020B0604020202020204" pitchFamily="50" charset="-127"/>
                <a:ea typeface="Source Code Pro"/>
              </a:rPr>
              <a:t>in 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8888C6"/>
                </a:solidFill>
                <a:effectLst/>
                <a:latin typeface="Arial Unicode MS" panose="020B0604020202020204" pitchFamily="50" charset="-127"/>
                <a:ea typeface="Source Code Pro"/>
              </a:rPr>
              <a:t>range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  <a:t>(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Arial Unicode MS" panose="020B0604020202020204" pitchFamily="50" charset="-127"/>
                <a:ea typeface="Source Code Pro"/>
              </a:rPr>
              <a:t>2001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  <a:t>):</a:t>
            </a:r>
            <a:b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</a:b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  <a:t>    sess.run(train)</a:t>
            </a:r>
            <a:b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</a:b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  <a:t/>
            </a:r>
            <a:b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</a:b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  <a:t>    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Arial Unicode MS" panose="020B0604020202020204" pitchFamily="50" charset="-127"/>
                <a:ea typeface="Source Code Pro"/>
              </a:rPr>
              <a:t>if 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  <a:t>step % 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Arial Unicode MS" panose="020B0604020202020204" pitchFamily="50" charset="-127"/>
                <a:ea typeface="Source Code Pro"/>
              </a:rPr>
              <a:t>20 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  <a:t>== 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Arial Unicode MS" panose="020B0604020202020204" pitchFamily="50" charset="-127"/>
                <a:ea typeface="Source Code Pro"/>
              </a:rPr>
              <a:t>0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  <a:t>:</a:t>
            </a:r>
            <a:b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</a:b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  <a:t>        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8888C6"/>
                </a:solidFill>
                <a:effectLst/>
                <a:latin typeface="Arial Unicode MS" panose="020B0604020202020204" pitchFamily="50" charset="-127"/>
                <a:ea typeface="Source Code Pro"/>
              </a:rPr>
              <a:t>print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  <a:t>(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Arial Unicode MS" panose="020B0604020202020204" pitchFamily="50" charset="-127"/>
                <a:ea typeface="Source Code Pro"/>
              </a:rPr>
              <a:t>"iteration : "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Arial Unicode MS" panose="020B0604020202020204" pitchFamily="50" charset="-127"/>
                <a:ea typeface="Source Code Pro"/>
              </a:rPr>
              <a:t>, 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  <a:t>step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Arial Unicode MS" panose="020B0604020202020204" pitchFamily="50" charset="-127"/>
                <a:ea typeface="Source Code Pro"/>
              </a:rPr>
              <a:t>, 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Arial Unicode MS" panose="020B0604020202020204" pitchFamily="50" charset="-127"/>
                <a:ea typeface="Source Code Pro"/>
              </a:rPr>
              <a:t>"e : "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Arial Unicode MS" panose="020B0604020202020204" pitchFamily="50" charset="-127"/>
                <a:ea typeface="Source Code Pro"/>
              </a:rPr>
              <a:t>, 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  <a:t>sess.run(e)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Arial Unicode MS" panose="020B0604020202020204" pitchFamily="50" charset="-127"/>
                <a:ea typeface="Source Code Pro"/>
              </a:rPr>
              <a:t>, 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Arial Unicode MS" panose="020B0604020202020204" pitchFamily="50" charset="-127"/>
                <a:ea typeface="Source Code Pro"/>
              </a:rPr>
              <a:t>" ( y = "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Arial Unicode MS" panose="020B0604020202020204" pitchFamily="50" charset="-127"/>
                <a:ea typeface="Source Code Pro"/>
              </a:rPr>
              <a:t>, 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  <a:t>sess.run(a)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Arial Unicode MS" panose="020B0604020202020204" pitchFamily="50" charset="-127"/>
                <a:ea typeface="Source Code Pro"/>
              </a:rPr>
              <a:t>, 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Arial Unicode MS" panose="020B0604020202020204" pitchFamily="50" charset="-127"/>
                <a:ea typeface="Source Code Pro"/>
              </a:rPr>
              <a:t>"x + "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Arial Unicode MS" panose="020B0604020202020204" pitchFamily="50" charset="-127"/>
                <a:ea typeface="Source Code Pro"/>
              </a:rPr>
              <a:t>, 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  <a:t>sess.run(b)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Arial Unicode MS" panose="020B0604020202020204" pitchFamily="50" charset="-127"/>
                <a:ea typeface="Source Code Pro"/>
              </a:rPr>
              <a:t>, 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Arial Unicode MS" panose="020B0604020202020204" pitchFamily="50" charset="-127"/>
                <a:ea typeface="Source Code Pro"/>
              </a:rPr>
              <a:t>" )"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  <a:t>)</a:t>
            </a:r>
            <a:b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</a:b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  <a:t/>
            </a:r>
            <a:b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</a:b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  <a:t/>
            </a:r>
            <a:b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</a:b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8888C6"/>
                </a:solidFill>
                <a:effectLst/>
                <a:latin typeface="Arial Unicode MS" panose="020B0604020202020204" pitchFamily="50" charset="-127"/>
                <a:ea typeface="Source Code Pro"/>
              </a:rPr>
              <a:t>print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  <a:t>(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Arial Unicode MS" panose="020B0604020202020204" pitchFamily="50" charset="-127"/>
                <a:ea typeface="Source Code Pro"/>
              </a:rPr>
              <a:t>"</a:t>
            </a:r>
            <a:r>
              <a:rPr kumimoji="0" lang="ko-KR" sz="10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굴림체" panose="020B0609000101010101" pitchFamily="49" charset="-127"/>
                <a:ea typeface="굴림체" panose="020B0609000101010101" pitchFamily="49" charset="-127"/>
              </a:rPr>
              <a:t>여자친구의 신발사이즈는</a:t>
            </a:r>
            <a:r>
              <a:rPr kumimoji="0" lang="ko-KR" sz="10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Arial Unicode MS" panose="020B0604020202020204" pitchFamily="50" charset="-127"/>
                <a:ea typeface="Source Code Pro"/>
              </a:rPr>
              <a:t> 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Arial Unicode MS" panose="020B0604020202020204" pitchFamily="50" charset="-127"/>
                <a:ea typeface="Source Code Pro"/>
              </a:rPr>
              <a:t>"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Arial Unicode MS" panose="020B0604020202020204" pitchFamily="50" charset="-127"/>
                <a:ea typeface="Source Code Pro"/>
              </a:rPr>
              <a:t>, 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  <a:t>sess.run(a) * 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6897BB"/>
                </a:solidFill>
                <a:effectLst/>
                <a:latin typeface="Arial Unicode MS" panose="020B0604020202020204" pitchFamily="50" charset="-127"/>
                <a:ea typeface="Source Code Pro"/>
              </a:rPr>
              <a:t>1.65 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Arial Unicode MS" panose="020B0604020202020204" pitchFamily="50" charset="-127"/>
                <a:ea typeface="Source Code Pro"/>
              </a:rPr>
              <a:t>+ sess.run(b))</a:t>
            </a:r>
            <a:endParaRPr kumimoji="0" lang="ko-KR" altLang="ko-K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92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 smtClean="0">
                <a:latin typeface="Adobe Gothic Std B" charset="-127"/>
                <a:ea typeface="Adobe Gothic Std B" charset="-127"/>
                <a:cs typeface="Adobe Gothic Std B" charset="-127"/>
              </a:rPr>
              <a:t>Summary</a:t>
            </a:r>
            <a:endParaRPr kumimoji="1" lang="ko-KR" altLang="en-US" dirty="0"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5815" y="2438096"/>
            <a:ext cx="3106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Linear Regression</a:t>
            </a:r>
            <a:endParaRPr kumimoji="1"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32173" y="3096602"/>
            <a:ext cx="2293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3200" dirty="0" smtClean="0">
                <a:solidFill>
                  <a:srgbClr val="FF0000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Hypothesis</a:t>
            </a:r>
            <a:endParaRPr kumimoji="1" lang="ko-KR" altLang="en-US" sz="3200" dirty="0">
              <a:solidFill>
                <a:srgbClr val="FF0000"/>
              </a:solidFill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832173" y="4537239"/>
                <a:ext cx="22938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R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dobe Gothic Std B" charset="-127"/>
                          <a:cs typeface="Adobe Gothic Std B" charset="-127"/>
                        </a:rPr>
                        <m:t>𝑦</m:t>
                      </m:r>
                      <m:r>
                        <a:rPr kumimoji="1" lang="en-US" altLang="ko-KR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dobe Gothic Std B" charset="-127"/>
                          <a:cs typeface="Adobe Gothic Std B" charset="-127"/>
                        </a:rPr>
                        <m:t>=</m:t>
                      </m:r>
                      <m:r>
                        <a:rPr kumimoji="1" lang="en-US" altLang="ko-KR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dobe Gothic Std B" charset="-127"/>
                          <a:cs typeface="Adobe Gothic Std B" charset="-127"/>
                        </a:rPr>
                        <m:t>𝑎𝑥</m:t>
                      </m:r>
                      <m:r>
                        <a:rPr kumimoji="1" lang="en-US" altLang="ko-KR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dobe Gothic Std B" charset="-127"/>
                          <a:cs typeface="Adobe Gothic Std B" charset="-127"/>
                        </a:rPr>
                        <m:t>+</m:t>
                      </m:r>
                      <m:r>
                        <a:rPr kumimoji="1" lang="en-US" altLang="ko-KR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dobe Gothic Std B" charset="-127"/>
                          <a:cs typeface="Adobe Gothic Std B" charset="-127"/>
                        </a:rPr>
                        <m:t>𝑏</m:t>
                      </m:r>
                    </m:oMath>
                  </m:oMathPara>
                </a14:m>
                <a:endParaRPr kumimoji="1" lang="ko-KR" altLang="en-US" sz="2400" dirty="0">
                  <a:solidFill>
                    <a:srgbClr val="FF0000"/>
                  </a:solidFill>
                  <a:latin typeface="Adobe Gothic Std B" charset="-127"/>
                  <a:ea typeface="Adobe Gothic Std B" charset="-127"/>
                  <a:cs typeface="Adobe Gothic Std B" charset="-127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2173" y="4537239"/>
                <a:ext cx="2293888" cy="461665"/>
              </a:xfrm>
              <a:prstGeom prst="rect">
                <a:avLst/>
              </a:prstGeom>
              <a:blipFill rotWithShape="0">
                <a:blip r:embed="rId2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198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 smtClean="0">
                <a:latin typeface="Adobe Gothic Std B" charset="-127"/>
                <a:ea typeface="Adobe Gothic Std B" charset="-127"/>
                <a:cs typeface="Adobe Gothic Std B" charset="-127"/>
              </a:rPr>
              <a:t>Summary</a:t>
            </a:r>
            <a:endParaRPr kumimoji="1" lang="ko-KR" altLang="en-US" dirty="0"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5815" y="2438096"/>
            <a:ext cx="3106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Linear Regression</a:t>
            </a:r>
            <a:endParaRPr kumimoji="1"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01036" y="3104644"/>
            <a:ext cx="27561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3200" dirty="0" smtClean="0">
                <a:solidFill>
                  <a:srgbClr val="FF0000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Cost Function</a:t>
            </a:r>
            <a:endParaRPr kumimoji="1" lang="ko-KR" altLang="en-US" sz="3200" dirty="0">
              <a:solidFill>
                <a:srgbClr val="FF0000"/>
              </a:solidFill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06329" y="4190544"/>
                <a:ext cx="4145572" cy="1100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R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dobe Gothic Std B" charset="-127"/>
                          <a:cs typeface="Adobe Gothic Std B" charset="-127"/>
                        </a:rPr>
                        <m:t>𝑒</m:t>
                      </m:r>
                      <m:r>
                        <a:rPr kumimoji="1" lang="en-US" altLang="ko-KR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dobe Gothic Std B" charset="-127"/>
                          <a:cs typeface="Adobe Gothic Std B" charset="-127"/>
                        </a:rPr>
                        <m:t>= </m:t>
                      </m:r>
                      <m:f>
                        <m:fPr>
                          <m:ctrlPr>
                            <a:rPr kumimoji="1" lang="en-US" altLang="ko-KR" sz="2400" b="0" i="1" dirty="0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Adobe Gothic Std B" charset="-127"/>
                            </a:rPr>
                          </m:ctrlPr>
                        </m:fPr>
                        <m:num>
                          <m:r>
                            <a:rPr kumimoji="1" lang="en-US" altLang="ko-KR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dobe Gothic Std B" charset="-127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ko-KR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dobe Gothic Std B" charset="-127"/>
                            </a:rPr>
                            <m:t>2</m:t>
                          </m:r>
                          <m:r>
                            <a:rPr kumimoji="1" lang="en-US" altLang="ko-KR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dobe Gothic Std B" charset="-127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kumimoji="1" lang="en-US" altLang="ko-KR" sz="2400" b="0" i="1" dirty="0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Adobe Gothic Std B" charset="-127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ko-KR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dobe Gothic Std B" charset="-127"/>
                            </a:rPr>
                            <m:t>𝑖</m:t>
                          </m:r>
                          <m:r>
                            <a:rPr kumimoji="1" lang="en-US" altLang="ko-KR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dobe Gothic Std B" charset="-127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ko-KR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dobe Gothic Std B" charset="-127"/>
                            </a:rPr>
                            <m:t>𝑛</m:t>
                          </m:r>
                        </m:sup>
                        <m:e>
                          <m:r>
                            <a:rPr kumimoji="1" lang="en-US" altLang="ko-KR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dobe Gothic Std B" charset="-127"/>
                            </a:rPr>
                            <m:t>(</m:t>
                          </m:r>
                          <m:r>
                            <a:rPr kumimoji="1" lang="en-US" altLang="ko-KR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dobe Gothic Std B" charset="-127"/>
                            </a:rPr>
                            <m:t>𝑦𝑖</m:t>
                          </m:r>
                          <m:r>
                            <a:rPr kumimoji="1" lang="en-US" altLang="ko-KR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dobe Gothic Std B" charset="-127"/>
                            </a:rPr>
                            <m:t> −(</m:t>
                          </m:r>
                          <m:r>
                            <a:rPr kumimoji="1" lang="en-US" altLang="ko-KR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dobe Gothic Std B" charset="-127"/>
                            </a:rPr>
                            <m:t>𝑎𝑥𝑖</m:t>
                          </m:r>
                          <m:r>
                            <a:rPr kumimoji="1" lang="en-US" altLang="ko-KR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dobe Gothic Std B" charset="-127"/>
                            </a:rPr>
                            <m:t>+</m:t>
                          </m:r>
                          <m:r>
                            <a:rPr kumimoji="1" lang="en-US" altLang="ko-KR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dobe Gothic Std B" charset="-127"/>
                            </a:rPr>
                            <m:t>𝑏</m:t>
                          </m:r>
                          <m:r>
                            <a:rPr kumimoji="1" lang="en-US" altLang="ko-KR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dobe Gothic Std B" charset="-127"/>
                            </a:rPr>
                            <m:t>)</m:t>
                          </m:r>
                        </m:e>
                      </m:nary>
                      <m:r>
                        <a:rPr kumimoji="1" lang="en-US" altLang="ko-KR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dobe Gothic Std B" charset="-127"/>
                        </a:rPr>
                        <m:t>)</m:t>
                      </m:r>
                      <m:r>
                        <a:rPr kumimoji="1" lang="en-US" altLang="ko-KR" sz="2400" b="0" i="1" baseline="30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dobe Gothic Std B" charset="-127"/>
                        </a:rPr>
                        <m:t>2</m:t>
                      </m:r>
                    </m:oMath>
                  </m:oMathPara>
                </a14:m>
                <a:endParaRPr kumimoji="1" lang="ko-KR" altLang="en-US" sz="2400" baseline="30000" dirty="0">
                  <a:solidFill>
                    <a:srgbClr val="FF0000"/>
                  </a:solidFill>
                  <a:latin typeface="Adobe Gothic Std B" charset="-127"/>
                  <a:ea typeface="Adobe Gothic Std B" charset="-127"/>
                  <a:cs typeface="Adobe Gothic Std B" charset="-127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6329" y="4190544"/>
                <a:ext cx="4145572" cy="110055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162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 smtClean="0">
                <a:latin typeface="Adobe Gothic Std B" charset="-127"/>
                <a:ea typeface="Adobe Gothic Std B" charset="-127"/>
                <a:cs typeface="Adobe Gothic Std B" charset="-127"/>
              </a:rPr>
              <a:t>Summary</a:t>
            </a:r>
            <a:endParaRPr kumimoji="1" lang="ko-KR" altLang="en-US" dirty="0"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5815" y="2438096"/>
            <a:ext cx="3106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Linear Regression</a:t>
            </a:r>
            <a:endParaRPr kumimoji="1"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2807" y="3133287"/>
            <a:ext cx="3432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3200" dirty="0" smtClean="0">
                <a:solidFill>
                  <a:srgbClr val="FF0000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Gradient Descent</a:t>
            </a:r>
            <a:endParaRPr kumimoji="1" lang="ko-KR" altLang="en-US" sz="3200" dirty="0">
              <a:solidFill>
                <a:srgbClr val="FF0000"/>
              </a:solidFill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04222" y="4847840"/>
                <a:ext cx="2749789" cy="794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R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dobe Gothic Std B" charset="-127"/>
                          <a:cs typeface="Adobe Gothic Std B" charset="-127"/>
                        </a:rPr>
                        <m:t>𝑎</m:t>
                      </m:r>
                      <m:r>
                        <a:rPr kumimoji="1" lang="en-US" altLang="ko-KR" sz="2400" b="0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dobe Gothic Std B" charset="-127"/>
                          <a:cs typeface="Adobe Gothic Std B" charset="-127"/>
                        </a:rPr>
                        <m:t>𝑛</m:t>
                      </m:r>
                      <m:r>
                        <a:rPr kumimoji="1" lang="en-US" altLang="ko-KR" sz="2400" b="0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dobe Gothic Std B" charset="-127"/>
                          <a:cs typeface="Adobe Gothic Std B" charset="-127"/>
                        </a:rPr>
                        <m:t>+1=</m:t>
                      </m:r>
                      <m:r>
                        <a:rPr kumimoji="1" lang="en-US" altLang="ko-KR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dobe Gothic Std B" charset="-127"/>
                          <a:cs typeface="Adobe Gothic Std B" charset="-127"/>
                        </a:rPr>
                        <m:t>𝑎𝑛</m:t>
                      </m:r>
                      <m:r>
                        <a:rPr kumimoji="1" lang="en-US" altLang="ko-KR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dobe Gothic Std B" charset="-127"/>
                          <a:cs typeface="Adobe Gothic Std B" charset="-127"/>
                        </a:rPr>
                        <m:t>+</m:t>
                      </m:r>
                      <m:r>
                        <a:rPr kumimoji="1" lang="ko-KR" altLang="en-US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dobe Gothic Std B" charset="-127"/>
                          <a:cs typeface="Adobe Gothic Std B" charset="-127"/>
                        </a:rPr>
                        <m:t>𝛼</m:t>
                      </m:r>
                      <m:f>
                        <m:fPr>
                          <m:ctrlPr>
                            <a:rPr kumimoji="1" lang="en-US" altLang="ko-KR" sz="2400" b="0" i="1" dirty="0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Adobe Gothic Std B" charset="-127"/>
                              <a:cs typeface="Adobe Gothic Std B" charset="-127"/>
                            </a:rPr>
                          </m:ctrlPr>
                        </m:fPr>
                        <m:num>
                          <m:r>
                            <a:rPr kumimoji="1" lang="en-US" altLang="ko-KR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dobe Gothic Std B" charset="-127"/>
                              <a:cs typeface="Adobe Gothic Std B" charset="-127"/>
                            </a:rPr>
                            <m:t>𝜕</m:t>
                          </m:r>
                          <m:r>
                            <a:rPr kumimoji="1" lang="en-US" altLang="ko-KR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dobe Gothic Std B" charset="-127"/>
                              <a:cs typeface="Adobe Gothic Std B" charset="-127"/>
                            </a:rPr>
                            <m:t>𝑒</m:t>
                          </m:r>
                        </m:num>
                        <m:den>
                          <m:r>
                            <a:rPr kumimoji="1" lang="en-US" altLang="ko-KR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dobe Gothic Std B" charset="-127"/>
                              <a:cs typeface="Adobe Gothic Std B" charset="-127"/>
                            </a:rPr>
                            <m:t>𝜕</m:t>
                          </m:r>
                          <m:r>
                            <a:rPr kumimoji="1" lang="en-US" altLang="ko-KR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dobe Gothic Std B" charset="-127"/>
                              <a:cs typeface="Adobe Gothic Std B" charset="-127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kumimoji="1" lang="ko-KR" altLang="en-US" sz="2400" dirty="0">
                  <a:solidFill>
                    <a:srgbClr val="FF0000"/>
                  </a:solidFill>
                  <a:latin typeface="Adobe Gothic Std B" charset="-127"/>
                  <a:ea typeface="Adobe Gothic Std B" charset="-127"/>
                  <a:cs typeface="Adobe Gothic Std B" charset="-127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4222" y="4847840"/>
                <a:ext cx="2749789" cy="79464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188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Derivative</a:t>
            </a:r>
            <a:endParaRPr kumimoji="1"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53730" y="2095994"/>
                <a:ext cx="5450774" cy="629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en-US" altLang="ko-KR" b="0" i="1" smtClean="0">
                              <a:latin typeface="Cambria Math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ko-KR" b="0" i="1" smtClean="0">
                                  <a:latin typeface="Cambria Math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altLang="ko-KR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ko-KR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+ ∆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730" y="2095994"/>
                <a:ext cx="5450774" cy="62985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직사각형 5"/>
              <p:cNvSpPr/>
              <p:nvPr/>
            </p:nvSpPr>
            <p:spPr>
              <a:xfrm>
                <a:off x="604434" y="3380900"/>
                <a:ext cx="19094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ko-KR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ko-K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ko-KR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6" name="직사각형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434" y="3380900"/>
                <a:ext cx="1909433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직사각형 6"/>
              <p:cNvSpPr/>
              <p:nvPr/>
            </p:nvSpPr>
            <p:spPr>
              <a:xfrm>
                <a:off x="604434" y="4406135"/>
                <a:ext cx="18155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ko-KR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ko-K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7" name="직사각형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434" y="4406135"/>
                <a:ext cx="1815562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직사각형 7"/>
              <p:cNvSpPr/>
              <p:nvPr/>
            </p:nvSpPr>
            <p:spPr>
              <a:xfrm>
                <a:off x="602254" y="5431370"/>
                <a:ext cx="18155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ko-KR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ko-K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8" name="직사각형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254" y="5431370"/>
                <a:ext cx="1815562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직사각형 8"/>
              <p:cNvSpPr/>
              <p:nvPr/>
            </p:nvSpPr>
            <p:spPr>
              <a:xfrm>
                <a:off x="2690362" y="3256443"/>
                <a:ext cx="1242520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)=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9" name="직사각형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362" y="3256443"/>
                <a:ext cx="1242520" cy="61824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직사각형 11"/>
              <p:cNvSpPr/>
              <p:nvPr/>
            </p:nvSpPr>
            <p:spPr>
              <a:xfrm>
                <a:off x="2690362" y="4281678"/>
                <a:ext cx="1462901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)=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2" name="직사각형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362" y="4281678"/>
                <a:ext cx="1462901" cy="61824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직사각형 12"/>
              <p:cNvSpPr/>
              <p:nvPr/>
            </p:nvSpPr>
            <p:spPr>
              <a:xfrm>
                <a:off x="2690362" y="5306913"/>
                <a:ext cx="1466299" cy="6655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)=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3" name="직사각형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362" y="5306913"/>
                <a:ext cx="1466299" cy="66556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4908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Linear Regression</a:t>
            </a:r>
            <a:endParaRPr lang="en-US" dirty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</a:t>
            </a:r>
            <a:r>
              <a:rPr lang="en-US" dirty="0"/>
              <a:t> </a:t>
            </a:r>
            <a:r>
              <a:rPr lang="en-US" dirty="0" err="1" smtClean="0"/>
              <a:t>Artineer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74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>
                <a:latin typeface="Adobe Gothic Std B" charset="-127"/>
                <a:ea typeface="Adobe Gothic Std B" charset="-127"/>
                <a:cs typeface="Adobe Gothic Std B" charset="-127"/>
              </a:rPr>
              <a:t>Definition</a:t>
            </a:r>
            <a:endParaRPr kumimoji="1"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917" y="2554733"/>
            <a:ext cx="9042400" cy="260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59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 smtClean="0">
                <a:latin typeface="Adobe Gothic Std B" charset="-127"/>
                <a:ea typeface="Adobe Gothic Std B" charset="-127"/>
                <a:cs typeface="Adobe Gothic Std B" charset="-127"/>
              </a:rPr>
              <a:t>Definition</a:t>
            </a:r>
            <a:endParaRPr kumimoji="1" lang="ko-KR" altLang="en-US" dirty="0"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817415" y="2047403"/>
            <a:ext cx="63535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>
                <a:solidFill>
                  <a:srgbClr val="222222"/>
                </a:solidFill>
                <a:latin typeface="Apple SD Gothic Neo" charset="-127"/>
              </a:rPr>
              <a:t>회귀 분석은 </a:t>
            </a:r>
            <a:r>
              <a:rPr lang="ko-KR" altLang="en-US" sz="2000" dirty="0" smtClean="0">
                <a:solidFill>
                  <a:srgbClr val="FF0000"/>
                </a:solidFill>
                <a:latin typeface="Apple SD Gothic Neo" charset="-127"/>
              </a:rPr>
              <a:t>데이터들 사이의 관계식</a:t>
            </a:r>
            <a:r>
              <a:rPr lang="ko-KR" altLang="en-US" sz="2000" dirty="0" smtClean="0">
                <a:solidFill>
                  <a:srgbClr val="222222"/>
                </a:solidFill>
                <a:latin typeface="Apple SD Gothic Neo" charset="-127"/>
              </a:rPr>
              <a:t>을 알아내는 분석 </a:t>
            </a:r>
            <a:r>
              <a:rPr lang="ko-KR" altLang="en-US" sz="2000" dirty="0">
                <a:solidFill>
                  <a:srgbClr val="222222"/>
                </a:solidFill>
                <a:latin typeface="Apple SD Gothic Neo" charset="-127"/>
              </a:rPr>
              <a:t>방법이다</a:t>
            </a:r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570" y="3255472"/>
            <a:ext cx="3483954" cy="2459527"/>
          </a:xfrm>
          <a:prstGeom prst="rect">
            <a:avLst/>
          </a:prstGeom>
        </p:spPr>
      </p:pic>
      <p:grpSp>
        <p:nvGrpSpPr>
          <p:cNvPr id="20" name="그룹 19"/>
          <p:cNvGrpSpPr/>
          <p:nvPr/>
        </p:nvGrpSpPr>
        <p:grpSpPr>
          <a:xfrm>
            <a:off x="6321964" y="3047002"/>
            <a:ext cx="4314699" cy="2876466"/>
            <a:chOff x="6321964" y="3069861"/>
            <a:chExt cx="4314699" cy="2876466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1964" y="3069861"/>
              <a:ext cx="4314699" cy="2876466"/>
            </a:xfrm>
            <a:prstGeom prst="rect">
              <a:avLst/>
            </a:prstGeom>
          </p:spPr>
        </p:pic>
        <p:sp>
          <p:nvSpPr>
            <p:cNvPr id="8" name="타원 7"/>
            <p:cNvSpPr/>
            <p:nvPr/>
          </p:nvSpPr>
          <p:spPr>
            <a:xfrm>
              <a:off x="9278463" y="3320955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9" name="타원 8"/>
            <p:cNvSpPr/>
            <p:nvPr/>
          </p:nvSpPr>
          <p:spPr>
            <a:xfrm>
              <a:off x="8152132" y="466895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0" name="타원 9"/>
            <p:cNvSpPr/>
            <p:nvPr/>
          </p:nvSpPr>
          <p:spPr>
            <a:xfrm>
              <a:off x="8106413" y="5028519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1" name="타원 10"/>
            <p:cNvSpPr/>
            <p:nvPr/>
          </p:nvSpPr>
          <p:spPr>
            <a:xfrm>
              <a:off x="7856857" y="518092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2" name="타원 11"/>
            <p:cNvSpPr/>
            <p:nvPr/>
          </p:nvSpPr>
          <p:spPr>
            <a:xfrm>
              <a:off x="10180957" y="3290682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3" name="타원 12"/>
            <p:cNvSpPr/>
            <p:nvPr/>
          </p:nvSpPr>
          <p:spPr>
            <a:xfrm>
              <a:off x="7611797" y="520378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4" name="타원 13"/>
            <p:cNvSpPr/>
            <p:nvPr/>
          </p:nvSpPr>
          <p:spPr>
            <a:xfrm>
              <a:off x="9729710" y="3366674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8766495" y="3797413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7082950" y="5405711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7" name="타원 16"/>
            <p:cNvSpPr/>
            <p:nvPr/>
          </p:nvSpPr>
          <p:spPr>
            <a:xfrm>
              <a:off x="8642669" y="4209369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8" name="타원 17"/>
            <p:cNvSpPr/>
            <p:nvPr/>
          </p:nvSpPr>
          <p:spPr>
            <a:xfrm>
              <a:off x="9109395" y="3572622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9" name="타원 18"/>
            <p:cNvSpPr/>
            <p:nvPr/>
          </p:nvSpPr>
          <p:spPr>
            <a:xfrm>
              <a:off x="7566078" y="5426461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475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dirty="0" smtClean="0">
                <a:latin typeface="Adobe Gothic Std B" charset="-127"/>
                <a:ea typeface="Adobe Gothic Std B" charset="-127"/>
                <a:cs typeface="Adobe Gothic Std B" charset="-127"/>
              </a:rPr>
              <a:t>회귀 분석의 분류</a:t>
            </a:r>
            <a:endParaRPr kumimoji="1" lang="ko-KR" altLang="en-US" dirty="0"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797164" y="1858942"/>
            <a:ext cx="10488806" cy="4314091"/>
            <a:chOff x="314847" y="1738365"/>
            <a:chExt cx="10488806" cy="4314091"/>
          </a:xfrm>
        </p:grpSpPr>
        <p:sp>
          <p:nvSpPr>
            <p:cNvPr id="3" name="모서리가 둥근 직사각형 2"/>
            <p:cNvSpPr/>
            <p:nvPr/>
          </p:nvSpPr>
          <p:spPr>
            <a:xfrm>
              <a:off x="4360985" y="1738365"/>
              <a:ext cx="3145134" cy="693336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ko-KR" altLang="en-US" dirty="0" smtClean="0"/>
                <a:t>회귀 분석</a:t>
              </a:r>
              <a:endParaRPr kumimoji="1" lang="en-US" altLang="ko-KR" dirty="0" smtClean="0"/>
            </a:p>
            <a:p>
              <a:pPr algn="ctr"/>
              <a:r>
                <a:rPr kumimoji="1" lang="en-US" altLang="ko-KR" sz="1600" dirty="0" smtClean="0"/>
                <a:t>Regression</a:t>
              </a:r>
              <a:endParaRPr kumimoji="1" lang="ko-KR" altLang="en-US" sz="1600" dirty="0"/>
            </a:p>
          </p:txBody>
        </p:sp>
        <p:sp>
          <p:nvSpPr>
            <p:cNvPr id="4" name="모서리가 둥근 직사각형 3"/>
            <p:cNvSpPr/>
            <p:nvPr/>
          </p:nvSpPr>
          <p:spPr>
            <a:xfrm>
              <a:off x="2039814" y="3548742"/>
              <a:ext cx="3145134" cy="693336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ko-KR" altLang="en-US" dirty="0" smtClean="0"/>
                <a:t>선형 회귀 분석</a:t>
              </a:r>
              <a:endParaRPr kumimoji="1" lang="en-US" altLang="ko-KR" dirty="0" smtClean="0"/>
            </a:p>
            <a:p>
              <a:pPr algn="ctr"/>
              <a:r>
                <a:rPr kumimoji="1" lang="en-US" altLang="ko-KR" sz="1600" dirty="0" smtClean="0"/>
                <a:t>Linear Regression</a:t>
              </a:r>
              <a:endParaRPr kumimoji="1" lang="ko-KR" altLang="en-US" sz="1600" dirty="0"/>
            </a:p>
          </p:txBody>
        </p:sp>
        <p:sp>
          <p:nvSpPr>
            <p:cNvPr id="5" name="모서리가 둥근 직사각형 4"/>
            <p:cNvSpPr/>
            <p:nvPr/>
          </p:nvSpPr>
          <p:spPr>
            <a:xfrm>
              <a:off x="7658519" y="3548742"/>
              <a:ext cx="3145134" cy="693336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ko-KR" altLang="en-US" dirty="0" smtClean="0"/>
                <a:t>로지스틱 회귀 분석</a:t>
              </a:r>
              <a:endParaRPr kumimoji="1" lang="en-US" altLang="ko-KR" dirty="0" smtClean="0"/>
            </a:p>
            <a:p>
              <a:pPr algn="ctr"/>
              <a:r>
                <a:rPr kumimoji="1" lang="en-US" altLang="ko-KR" sz="1600" dirty="0" smtClean="0"/>
                <a:t>Logistic Regression</a:t>
              </a:r>
              <a:endParaRPr kumimoji="1" lang="ko-KR" altLang="en-US" sz="1600" dirty="0"/>
            </a:p>
          </p:txBody>
        </p:sp>
        <p:sp>
          <p:nvSpPr>
            <p:cNvPr id="6" name="모서리가 둥근 직사각형 5"/>
            <p:cNvSpPr/>
            <p:nvPr/>
          </p:nvSpPr>
          <p:spPr>
            <a:xfrm>
              <a:off x="314847" y="5359120"/>
              <a:ext cx="3145134" cy="693336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ko-KR" altLang="en-US" dirty="0" smtClean="0"/>
                <a:t>단순 선형 회귀 분석</a:t>
              </a:r>
              <a:endParaRPr kumimoji="1" lang="en-US" altLang="ko-KR" dirty="0" smtClean="0"/>
            </a:p>
            <a:p>
              <a:pPr algn="ctr"/>
              <a:r>
                <a:rPr kumimoji="1" lang="en-US" altLang="ko-KR" sz="1600" dirty="0" smtClean="0"/>
                <a:t>Simple Linear Regression</a:t>
              </a:r>
              <a:endParaRPr kumimoji="1" lang="ko-KR" altLang="en-US" sz="1600" dirty="0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3712862" y="5359120"/>
              <a:ext cx="3145134" cy="693336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ko-KR" altLang="en-US" dirty="0" smtClean="0"/>
                <a:t>다중 선형 회귀 분석</a:t>
              </a:r>
              <a:endParaRPr kumimoji="1" lang="en-US" altLang="ko-KR" dirty="0" smtClean="0"/>
            </a:p>
            <a:p>
              <a:pPr algn="ctr"/>
              <a:r>
                <a:rPr kumimoji="1" lang="en-US" altLang="ko-KR" sz="1600" dirty="0" smtClean="0"/>
                <a:t>Multiple Linear Regression</a:t>
              </a:r>
              <a:endParaRPr kumimoji="1" lang="ko-KR" altLang="en-US" sz="1600" dirty="0"/>
            </a:p>
          </p:txBody>
        </p:sp>
        <p:cxnSp>
          <p:nvCxnSpPr>
            <p:cNvPr id="9" name="직선 연결선[R] 8"/>
            <p:cNvCxnSpPr>
              <a:stCxn id="3" idx="2"/>
              <a:endCxn id="4" idx="0"/>
            </p:cNvCxnSpPr>
            <p:nvPr/>
          </p:nvCxnSpPr>
          <p:spPr>
            <a:xfrm flipH="1">
              <a:off x="3612381" y="2431701"/>
              <a:ext cx="2321171" cy="1117041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직선 연결선[R] 12"/>
            <p:cNvCxnSpPr>
              <a:stCxn id="3" idx="2"/>
              <a:endCxn id="5" idx="0"/>
            </p:cNvCxnSpPr>
            <p:nvPr/>
          </p:nvCxnSpPr>
          <p:spPr>
            <a:xfrm>
              <a:off x="5933552" y="2431701"/>
              <a:ext cx="3297534" cy="1117041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" name="직선 연결선[R] 14"/>
            <p:cNvCxnSpPr>
              <a:stCxn id="4" idx="2"/>
              <a:endCxn id="6" idx="0"/>
            </p:cNvCxnSpPr>
            <p:nvPr/>
          </p:nvCxnSpPr>
          <p:spPr>
            <a:xfrm flipH="1">
              <a:off x="1887414" y="4242078"/>
              <a:ext cx="1724967" cy="1117042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직선 연결선[R] 16"/>
            <p:cNvCxnSpPr>
              <a:stCxn id="4" idx="2"/>
              <a:endCxn id="7" idx="0"/>
            </p:cNvCxnSpPr>
            <p:nvPr/>
          </p:nvCxnSpPr>
          <p:spPr>
            <a:xfrm>
              <a:off x="3612381" y="4242078"/>
              <a:ext cx="1673048" cy="1117042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4" name="모서리가 둥근 직사각형 13"/>
          <p:cNvSpPr/>
          <p:nvPr/>
        </p:nvSpPr>
        <p:spPr>
          <a:xfrm>
            <a:off x="8140836" y="5479697"/>
            <a:ext cx="3145134" cy="6933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ko-KR" altLang="en-US" dirty="0" err="1" smtClean="0"/>
              <a:t>소프트맥스</a:t>
            </a:r>
            <a:endParaRPr kumimoji="1" lang="en-US" altLang="ko-KR" dirty="0" smtClean="0"/>
          </a:p>
          <a:p>
            <a:pPr algn="ctr"/>
            <a:r>
              <a:rPr kumimoji="1" lang="en-US" altLang="ko-KR" sz="1600" dirty="0" err="1" smtClean="0"/>
              <a:t>Softmax</a:t>
            </a:r>
            <a:endParaRPr kumimoji="1" lang="ko-KR" altLang="en-US" sz="1600" dirty="0"/>
          </a:p>
        </p:txBody>
      </p:sp>
      <p:cxnSp>
        <p:nvCxnSpPr>
          <p:cNvPr id="11" name="직선 연결선 10"/>
          <p:cNvCxnSpPr>
            <a:stCxn id="5" idx="2"/>
            <a:endCxn id="14" idx="0"/>
          </p:cNvCxnSpPr>
          <p:nvPr/>
        </p:nvCxnSpPr>
        <p:spPr>
          <a:xfrm>
            <a:off x="9713403" y="4362655"/>
            <a:ext cx="0" cy="111704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51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 smtClean="0">
                <a:latin typeface="Adobe Gothic Std B" charset="-127"/>
                <a:ea typeface="Adobe Gothic Std B" charset="-127"/>
                <a:cs typeface="Adobe Gothic Std B" charset="-127"/>
              </a:rPr>
              <a:t>Example</a:t>
            </a:r>
            <a:endParaRPr kumimoji="1" lang="ko-KR" altLang="en-US" dirty="0"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4435" y="1547446"/>
            <a:ext cx="1616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Example</a:t>
            </a:r>
            <a:endParaRPr kumimoji="1"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1165609" y="2236502"/>
            <a:ext cx="9525837" cy="101488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키가 </a:t>
            </a:r>
            <a:r>
              <a:rPr kumimoji="1"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165</a:t>
            </a:r>
            <a:r>
              <a:rPr kumimoji="1"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인 내 </a:t>
            </a:r>
            <a:r>
              <a:rPr kumimoji="1"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친구의 </a:t>
            </a:r>
            <a:r>
              <a:rPr kumimoji="1"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신발사이즈를 알아내보자</a:t>
            </a:r>
            <a:endParaRPr kumimoji="1"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974585"/>
              </p:ext>
            </p:extLst>
          </p:nvPr>
        </p:nvGraphicFramePr>
        <p:xfrm>
          <a:off x="-2" y="4327771"/>
          <a:ext cx="12192001" cy="2530228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2032001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83567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데이터세트</a:t>
                      </a:r>
                      <a:endParaRPr lang="ko-KR" altLang="en-US" dirty="0"/>
                    </a:p>
                  </a:txBody>
                  <a:tcPr marL="90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친구</a:t>
                      </a:r>
                      <a:r>
                        <a:rPr lang="en-US" altLang="ko-KR" dirty="0" smtClean="0"/>
                        <a:t>1</a:t>
                      </a:r>
                      <a:endParaRPr lang="ko-KR" altLang="en-US" dirty="0"/>
                    </a:p>
                  </a:txBody>
                  <a:tcPr marL="90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친구</a:t>
                      </a:r>
                      <a:r>
                        <a:rPr lang="en-US" altLang="ko-KR" dirty="0" smtClean="0"/>
                        <a:t>2</a:t>
                      </a:r>
                      <a:endParaRPr lang="ko-KR" altLang="en-US" dirty="0"/>
                    </a:p>
                  </a:txBody>
                  <a:tcPr marL="90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친구</a:t>
                      </a:r>
                      <a:r>
                        <a:rPr lang="en-US" altLang="ko-KR" dirty="0" smtClean="0"/>
                        <a:t>3</a:t>
                      </a:r>
                      <a:endParaRPr lang="ko-KR" altLang="en-US" dirty="0"/>
                    </a:p>
                  </a:txBody>
                  <a:tcPr marL="90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친구</a:t>
                      </a:r>
                      <a:r>
                        <a:rPr lang="en-US" altLang="ko-KR" dirty="0" smtClean="0"/>
                        <a:t>4</a:t>
                      </a:r>
                      <a:endParaRPr lang="ko-KR" altLang="en-US" dirty="0"/>
                    </a:p>
                  </a:txBody>
                  <a:tcPr marL="90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친구</a:t>
                      </a:r>
                      <a:r>
                        <a:rPr lang="en-US" altLang="ko-KR" dirty="0" smtClean="0"/>
                        <a:t>5</a:t>
                      </a:r>
                      <a:endParaRPr lang="ko-KR" altLang="en-US" dirty="0"/>
                    </a:p>
                  </a:txBody>
                  <a:tcPr marL="90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친구</a:t>
                      </a:r>
                      <a:r>
                        <a:rPr lang="en-US" altLang="ko-KR" dirty="0" smtClean="0"/>
                        <a:t>6</a:t>
                      </a:r>
                      <a:endParaRPr lang="ko-KR" altLang="en-US" dirty="0"/>
                    </a:p>
                  </a:txBody>
                  <a:tcPr marL="90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친구</a:t>
                      </a:r>
                      <a:r>
                        <a:rPr lang="en-US" altLang="ko-KR" dirty="0" smtClean="0"/>
                        <a:t>7</a:t>
                      </a:r>
                      <a:endParaRPr lang="ko-KR" altLang="en-US" dirty="0"/>
                    </a:p>
                  </a:txBody>
                  <a:tcPr marL="90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친구</a:t>
                      </a:r>
                      <a:r>
                        <a:rPr lang="en-US" altLang="ko-KR" dirty="0" smtClean="0"/>
                        <a:t>8</a:t>
                      </a:r>
                      <a:endParaRPr lang="ko-KR" altLang="en-US" dirty="0"/>
                    </a:p>
                  </a:txBody>
                  <a:tcPr marL="90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친구</a:t>
                      </a:r>
                      <a:r>
                        <a:rPr lang="en-US" altLang="ko-KR" dirty="0" smtClean="0"/>
                        <a:t>9</a:t>
                      </a:r>
                      <a:endParaRPr lang="ko-KR" altLang="en-US" dirty="0"/>
                    </a:p>
                  </a:txBody>
                  <a:tcPr marL="90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친구</a:t>
                      </a:r>
                      <a:r>
                        <a:rPr lang="en-US" altLang="ko-KR" dirty="0" smtClean="0"/>
                        <a:t>10</a:t>
                      </a:r>
                      <a:endParaRPr lang="ko-KR" altLang="en-US" dirty="0"/>
                    </a:p>
                  </a:txBody>
                  <a:tcPr marL="90000" anchor="ctr"/>
                </a:tc>
              </a:tr>
              <a:tr h="84727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키</a:t>
                      </a:r>
                      <a:endParaRPr lang="ko-KR" alt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0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160</a:t>
                      </a:r>
                      <a:endParaRPr lang="ko-KR" alt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0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163</a:t>
                      </a:r>
                      <a:endParaRPr lang="ko-KR" alt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0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165</a:t>
                      </a:r>
                      <a:endParaRPr lang="ko-KR" alt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0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166</a:t>
                      </a:r>
                      <a:endParaRPr lang="ko-KR" alt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0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160</a:t>
                      </a:r>
                      <a:endParaRPr lang="ko-KR" alt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0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171</a:t>
                      </a:r>
                      <a:endParaRPr lang="ko-KR" alt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0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170</a:t>
                      </a:r>
                      <a:endParaRPr lang="ko-KR" alt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0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173</a:t>
                      </a:r>
                      <a:endParaRPr lang="ko-KR" alt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0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170</a:t>
                      </a:r>
                      <a:endParaRPr lang="ko-KR" alt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0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173</a:t>
                      </a:r>
                      <a:endParaRPr lang="ko-KR" alt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0000" anchor="ctr"/>
                </a:tc>
              </a:tr>
              <a:tr h="84727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신발사이즈</a:t>
                      </a:r>
                      <a:endParaRPr lang="ko-KR" alt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0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230</a:t>
                      </a:r>
                      <a:endParaRPr lang="ko-KR" alt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0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235</a:t>
                      </a:r>
                      <a:endParaRPr lang="ko-KR" alt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0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240</a:t>
                      </a:r>
                      <a:endParaRPr lang="ko-KR" alt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0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240</a:t>
                      </a:r>
                      <a:endParaRPr lang="ko-KR" alt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0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235</a:t>
                      </a:r>
                      <a:endParaRPr lang="ko-KR" alt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0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240</a:t>
                      </a:r>
                      <a:endParaRPr lang="ko-KR" alt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0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240</a:t>
                      </a:r>
                      <a:endParaRPr lang="ko-KR" alt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0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245</a:t>
                      </a:r>
                      <a:endParaRPr lang="ko-KR" alt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0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245</a:t>
                      </a:r>
                      <a:endParaRPr lang="ko-KR" alt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0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250</a:t>
                      </a:r>
                      <a:endParaRPr lang="ko-KR" alt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00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176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 smtClean="0">
                <a:latin typeface="Adobe Gothic Std B" charset="-127"/>
                <a:ea typeface="Adobe Gothic Std B" charset="-127"/>
                <a:cs typeface="Adobe Gothic Std B" charset="-127"/>
              </a:rPr>
              <a:t>Hypothesis</a:t>
            </a:r>
            <a:endParaRPr kumimoji="1" lang="ko-KR" altLang="en-US" dirty="0"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4435" y="1547446"/>
            <a:ext cx="963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80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Goal.</a:t>
            </a:r>
            <a:endParaRPr kumimoji="1"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9" y="2409244"/>
            <a:ext cx="5471710" cy="4202571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242" y="2409244"/>
            <a:ext cx="5468909" cy="4202571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1567543" y="1685957"/>
            <a:ext cx="10225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친구들의 데이터세트를 가지고 키와 신발사이즈의 상관관계를 표현하는 </a:t>
            </a:r>
            <a:r>
              <a:rPr kumimoji="1" lang="ko-KR" altLang="en-US" dirty="0">
                <a:solidFill>
                  <a:srgbClr val="FF0000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선형 함수식</a:t>
            </a:r>
            <a:r>
              <a:rPr kumimoji="1" lang="en-US" altLang="ko-KR" dirty="0">
                <a:solidFill>
                  <a:srgbClr val="FF0000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(</a:t>
            </a:r>
            <a:r>
              <a:rPr kumimoji="1" lang="ko-KR" altLang="en-US" dirty="0">
                <a:solidFill>
                  <a:srgbClr val="FF0000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회귀식</a:t>
            </a:r>
            <a:r>
              <a:rPr kumimoji="1" lang="en-US" altLang="ko-KR" dirty="0">
                <a:solidFill>
                  <a:srgbClr val="FF0000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)</a:t>
            </a:r>
            <a:r>
              <a:rPr kumimoji="1" lang="ko-KR" altLang="en-US" dirty="0">
                <a:solidFill>
                  <a:srgbClr val="FF0000"/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 </a:t>
            </a:r>
            <a:r>
              <a:rPr kumimoji="1"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구하기 </a:t>
            </a:r>
            <a:endParaRPr lang="ko-KR" altLang="en-US" dirty="0"/>
          </a:p>
        </p:txBody>
      </p:sp>
      <p:cxnSp>
        <p:nvCxnSpPr>
          <p:cNvPr id="13" name="구부러진 연결선[U] 12"/>
          <p:cNvCxnSpPr/>
          <p:nvPr/>
        </p:nvCxnSpPr>
        <p:spPr>
          <a:xfrm rot="16200000" flipV="1">
            <a:off x="9950581" y="2102819"/>
            <a:ext cx="1140087" cy="1045028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67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come to PowerPoint.potx" id="{43699C43-EC89-4A55-9A99-3FD944590577}" vid="{3C36ED3A-1C33-4ECB-8650-37D568EF45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3DEC53A-9DF1-4780-BE92-17E971B7A9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Welcome to PowerPoint</Template>
  <TotalTime>10270</TotalTime>
  <Words>487</Words>
  <Application>Microsoft Macintosh PowerPoint</Application>
  <PresentationFormat>와이드스크린</PresentationFormat>
  <Paragraphs>182</Paragraphs>
  <Slides>24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36" baseType="lpstr">
      <vt:lpstr>굴림체</vt:lpstr>
      <vt:lpstr>Adobe 고딕 Std B</vt:lpstr>
      <vt:lpstr>Adobe Gothic Std B</vt:lpstr>
      <vt:lpstr>Apple SD Gothic Neo</vt:lpstr>
      <vt:lpstr>Arial Unicode MS</vt:lpstr>
      <vt:lpstr>Calibri</vt:lpstr>
      <vt:lpstr>Cambria Math</vt:lpstr>
      <vt:lpstr>Segoe UI</vt:lpstr>
      <vt:lpstr>Segoe UI Light</vt:lpstr>
      <vt:lpstr>Source Code Pro</vt:lpstr>
      <vt:lpstr>Arial</vt:lpstr>
      <vt:lpstr>WelcomeDoc</vt:lpstr>
      <vt:lpstr>Derivative</vt:lpstr>
      <vt:lpstr>Derivative</vt:lpstr>
      <vt:lpstr>Derivative</vt:lpstr>
      <vt:lpstr>Linear Regression</vt:lpstr>
      <vt:lpstr>Definition</vt:lpstr>
      <vt:lpstr>Definition</vt:lpstr>
      <vt:lpstr>회귀 분석의 분류</vt:lpstr>
      <vt:lpstr>Example</vt:lpstr>
      <vt:lpstr>Hypothesis</vt:lpstr>
      <vt:lpstr>Hypothesis</vt:lpstr>
      <vt:lpstr>Hypothesis</vt:lpstr>
      <vt:lpstr>Cost Function</vt:lpstr>
      <vt:lpstr>Cost Function</vt:lpstr>
      <vt:lpstr>Cost Function</vt:lpstr>
      <vt:lpstr>Gradient Descent</vt:lpstr>
      <vt:lpstr>Gradient Descent</vt:lpstr>
      <vt:lpstr>Gradient Descent</vt:lpstr>
      <vt:lpstr>Gradient Descent</vt:lpstr>
      <vt:lpstr>Gradient Descent</vt:lpstr>
      <vt:lpstr>Tensorflow</vt:lpstr>
      <vt:lpstr>Tensorflow</vt:lpstr>
      <vt:lpstr>Summary</vt:lpstr>
      <vt:lpstr>Summary</vt:lpstr>
      <vt:lpstr>Summary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음성 기반 회의록</dc:title>
  <dc:creator>Registered User</dc:creator>
  <cp:keywords/>
  <cp:lastModifiedBy>Microsoft Office 사용자</cp:lastModifiedBy>
  <cp:revision>301</cp:revision>
  <dcterms:created xsi:type="dcterms:W3CDTF">2017-06-04T12:35:01Z</dcterms:created>
  <dcterms:modified xsi:type="dcterms:W3CDTF">2018-09-27T08:19:41Z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TC029239449991</vt:lpwstr>
  </property>
</Properties>
</file>