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52"/>
  </p:notesMasterIdLst>
  <p:sldIdLst>
    <p:sldId id="256" r:id="rId3"/>
    <p:sldId id="331" r:id="rId4"/>
    <p:sldId id="332" r:id="rId5"/>
    <p:sldId id="348" r:id="rId6"/>
    <p:sldId id="333" r:id="rId7"/>
    <p:sldId id="334" r:id="rId8"/>
    <p:sldId id="335" r:id="rId9"/>
    <p:sldId id="339" r:id="rId10"/>
    <p:sldId id="273" r:id="rId11"/>
    <p:sldId id="337" r:id="rId12"/>
    <p:sldId id="338" r:id="rId13"/>
    <p:sldId id="336" r:id="rId14"/>
    <p:sldId id="341" r:id="rId15"/>
    <p:sldId id="342" r:id="rId16"/>
    <p:sldId id="340" r:id="rId17"/>
    <p:sldId id="343" r:id="rId18"/>
    <p:sldId id="344" r:id="rId19"/>
    <p:sldId id="345" r:id="rId20"/>
    <p:sldId id="346" r:id="rId21"/>
    <p:sldId id="347" r:id="rId22"/>
    <p:sldId id="350" r:id="rId23"/>
    <p:sldId id="349" r:id="rId24"/>
    <p:sldId id="351" r:id="rId25"/>
    <p:sldId id="352" r:id="rId26"/>
    <p:sldId id="353" r:id="rId27"/>
    <p:sldId id="355" r:id="rId28"/>
    <p:sldId id="354" r:id="rId29"/>
    <p:sldId id="356" r:id="rId30"/>
    <p:sldId id="357" r:id="rId31"/>
    <p:sldId id="359" r:id="rId32"/>
    <p:sldId id="360" r:id="rId33"/>
    <p:sldId id="361" r:id="rId34"/>
    <p:sldId id="362" r:id="rId35"/>
    <p:sldId id="364" r:id="rId36"/>
    <p:sldId id="368" r:id="rId37"/>
    <p:sldId id="363" r:id="rId38"/>
    <p:sldId id="365" r:id="rId39"/>
    <p:sldId id="366" r:id="rId40"/>
    <p:sldId id="367" r:id="rId41"/>
    <p:sldId id="369" r:id="rId42"/>
    <p:sldId id="371" r:id="rId43"/>
    <p:sldId id="372" r:id="rId44"/>
    <p:sldId id="373" r:id="rId45"/>
    <p:sldId id="374" r:id="rId46"/>
    <p:sldId id="376" r:id="rId47"/>
    <p:sldId id="375" r:id="rId48"/>
    <p:sldId id="377" r:id="rId49"/>
    <p:sldId id="378" r:id="rId50"/>
    <p:sldId id="37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331"/>
            <p14:sldId id="332"/>
            <p14:sldId id="348"/>
            <p14:sldId id="333"/>
            <p14:sldId id="334"/>
            <p14:sldId id="335"/>
            <p14:sldId id="339"/>
            <p14:sldId id="273"/>
            <p14:sldId id="337"/>
            <p14:sldId id="338"/>
            <p14:sldId id="336"/>
            <p14:sldId id="341"/>
            <p14:sldId id="342"/>
            <p14:sldId id="340"/>
            <p14:sldId id="343"/>
            <p14:sldId id="344"/>
            <p14:sldId id="345"/>
            <p14:sldId id="346"/>
            <p14:sldId id="347"/>
            <p14:sldId id="350"/>
            <p14:sldId id="349"/>
            <p14:sldId id="351"/>
            <p14:sldId id="352"/>
            <p14:sldId id="353"/>
            <p14:sldId id="355"/>
            <p14:sldId id="354"/>
            <p14:sldId id="356"/>
            <p14:sldId id="357"/>
            <p14:sldId id="359"/>
            <p14:sldId id="360"/>
            <p14:sldId id="361"/>
            <p14:sldId id="362"/>
            <p14:sldId id="364"/>
            <p14:sldId id="368"/>
            <p14:sldId id="363"/>
            <p14:sldId id="365"/>
            <p14:sldId id="366"/>
            <p14:sldId id="367"/>
            <p14:sldId id="369"/>
            <p14:sldId id="371"/>
            <p14:sldId id="372"/>
            <p14:sldId id="373"/>
            <p14:sldId id="374"/>
            <p14:sldId id="376"/>
            <p14:sldId id="375"/>
            <p14:sldId id="377"/>
            <p14:sldId id="378"/>
            <p14:sldId id="379"/>
          </p14:sldIdLst>
        </p14:section>
        <p14:section name="Design, Impress, Work Together" id="{B9B51309-D148-4332-87C2-07BE32FBCA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 autoAdjust="0"/>
    <p:restoredTop sz="96405" autoAdjust="0"/>
  </p:normalViewPr>
  <p:slideViewPr>
    <p:cSldViewPr snapToGrid="0">
      <p:cViewPr varScale="1">
        <p:scale>
          <a:sx n="116" d="100"/>
          <a:sy n="116" d="100"/>
        </p:scale>
        <p:origin x="200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3/27/18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안드로이드</a:t>
            </a:r>
            <a:endParaRPr 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</a:t>
            </a:r>
            <a:r>
              <a:rPr lang="ko-KR" altLang="en-US" dirty="0"/>
              <a:t> </a:t>
            </a:r>
            <a:r>
              <a:rPr lang="en-US" altLang="ko-KR" dirty="0" smtClean="0"/>
              <a:t>THIRTY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lang="ko-KR" altLang="en-US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11" y="1467948"/>
            <a:ext cx="2574412" cy="5291847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1194955" y="1745673"/>
            <a:ext cx="1922318" cy="10910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dirty="0" err="1" smtClean="0"/>
              <a:t>LinearLayout</a:t>
            </a:r>
            <a:endParaRPr kumimoji="1"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194955" y="4610099"/>
            <a:ext cx="1922318" cy="10910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dirty="0" smtClean="0"/>
              <a:t>Button</a:t>
            </a:r>
            <a:endParaRPr kumimoji="1"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8849649" y="4610099"/>
            <a:ext cx="1922318" cy="10910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dirty="0" smtClean="0"/>
              <a:t>Button</a:t>
            </a:r>
            <a:endParaRPr kumimoji="1"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8849649" y="1745672"/>
            <a:ext cx="1922318" cy="10910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dirty="0" err="1" smtClean="0"/>
              <a:t>TextView</a:t>
            </a:r>
            <a:endParaRPr kumimoji="1" lang="ko-KR" altLang="en-US" dirty="0"/>
          </a:p>
        </p:txBody>
      </p:sp>
      <p:cxnSp>
        <p:nvCxnSpPr>
          <p:cNvPr id="10" name="직선 화살표 연결선 9"/>
          <p:cNvCxnSpPr>
            <a:stCxn id="4" idx="3"/>
            <a:endCxn id="3" idx="1"/>
          </p:cNvCxnSpPr>
          <p:nvPr/>
        </p:nvCxnSpPr>
        <p:spPr>
          <a:xfrm>
            <a:off x="3117273" y="2291196"/>
            <a:ext cx="1574638" cy="1822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6" idx="3"/>
          </p:cNvCxnSpPr>
          <p:nvPr/>
        </p:nvCxnSpPr>
        <p:spPr>
          <a:xfrm>
            <a:off x="3117273" y="5155622"/>
            <a:ext cx="2067791" cy="995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9" idx="1"/>
          </p:cNvCxnSpPr>
          <p:nvPr/>
        </p:nvCxnSpPr>
        <p:spPr>
          <a:xfrm flipH="1">
            <a:off x="6089073" y="2291195"/>
            <a:ext cx="2760576" cy="1449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7" idx="1"/>
          </p:cNvCxnSpPr>
          <p:nvPr/>
        </p:nvCxnSpPr>
        <p:spPr>
          <a:xfrm flipH="1">
            <a:off x="6677698" y="5155622"/>
            <a:ext cx="2171951" cy="995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0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lang="ko-KR" altLang="en-US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190" y="1448103"/>
            <a:ext cx="2574412" cy="529184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23" y="1447950"/>
            <a:ext cx="2574486" cy="5292000"/>
          </a:xfrm>
          <a:prstGeom prst="rect">
            <a:avLst/>
          </a:prstGeom>
        </p:spPr>
      </p:pic>
      <p:cxnSp>
        <p:nvCxnSpPr>
          <p:cNvPr id="6" name="직선 화살표 연결선 5"/>
          <p:cNvCxnSpPr>
            <a:stCxn id="5" idx="3"/>
            <a:endCxn id="3" idx="1"/>
          </p:cNvCxnSpPr>
          <p:nvPr/>
        </p:nvCxnSpPr>
        <p:spPr>
          <a:xfrm>
            <a:off x="4084309" y="4093950"/>
            <a:ext cx="4055881" cy="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57907" y="2746719"/>
            <a:ext cx="508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600" dirty="0" smtClean="0">
                <a:solidFill>
                  <a:srgbClr val="FF0000"/>
                </a:solidFill>
              </a:rPr>
              <a:t>?</a:t>
            </a:r>
            <a:endParaRPr kumimoji="1" lang="ko-KR" alt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149" y="447127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err="1" smtClean="0">
                <a:solidFill>
                  <a:srgbClr val="FF0000"/>
                </a:solidFill>
              </a:rPr>
              <a:t>LinearLayout</a:t>
            </a:r>
            <a:r>
              <a:rPr kumimoji="1" lang="en-US" altLang="ko-KR" dirty="0" smtClean="0">
                <a:solidFill>
                  <a:srgbClr val="FF0000"/>
                </a:solidFill>
              </a:rPr>
              <a:t> </a:t>
            </a:r>
            <a:r>
              <a:rPr kumimoji="1" lang="ko-KR" altLang="en-US" dirty="0" smtClean="0">
                <a:solidFill>
                  <a:srgbClr val="FF0000"/>
                </a:solidFill>
              </a:rPr>
              <a:t>중첩하자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lang="ko-KR" altLang="en-US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474490"/>
            <a:ext cx="2574412" cy="5291847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4852555" y="1687566"/>
            <a:ext cx="6759503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2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개의 </a:t>
            </a:r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을 중첩</a:t>
            </a:r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sz="1600" dirty="0" smtClean="0">
                <a:latin typeface="Nanum Gothic" charset="-127"/>
                <a:ea typeface="Nanum Gothic" charset="-127"/>
                <a:cs typeface="Nanum Gothic" charset="-127"/>
              </a:rPr>
              <a:t>전체 액티비티의 뷰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kumimoji="1" lang="ko-KR" altLang="en-US" sz="1600" dirty="0" smtClean="0">
                <a:latin typeface="Nanum Gothic" charset="-127"/>
                <a:ea typeface="Nanum Gothic" charset="-127"/>
                <a:cs typeface="Nanum Gothic" charset="-127"/>
              </a:rPr>
              <a:t>항목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kumimoji="1" lang="ko-KR" altLang="en-US" sz="1600" dirty="0" smtClean="0">
                <a:latin typeface="Nanum Gothic" charset="-127"/>
                <a:ea typeface="Nanum Gothic" charset="-127"/>
                <a:cs typeface="Nanum Gothic" charset="-127"/>
              </a:rPr>
              <a:t>들을 담고있는 </a:t>
            </a:r>
            <a:r>
              <a:rPr kumimoji="1" lang="ko-KR" altLang="en-US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초록색 </a:t>
            </a:r>
            <a:r>
              <a:rPr kumimoji="1" lang="en-US" altLang="ko-KR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LinearLayout</a:t>
            </a:r>
            <a:r>
              <a:rPr kumimoji="1" lang="en-US" altLang="ko-KR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&gt;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 smtClean="0">
              <a:solidFill>
                <a:schemeClr val="accent6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accent6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초록색 </a:t>
            </a:r>
            <a:r>
              <a:rPr kumimoji="1" lang="en-US" altLang="ko-KR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LinearLayout</a:t>
            </a:r>
            <a:r>
              <a:rPr kumimoji="1" lang="en-US" altLang="ko-KR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&gt;</a:t>
            </a:r>
            <a:r>
              <a:rPr kumimoji="1" lang="ko-KR" altLang="en-US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안에서 버튼 두개의 뷰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(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항목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)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들을 담고있는 </a:t>
            </a:r>
            <a:r>
              <a:rPr kumimoji="1" lang="ko-KR" altLang="en-US" sz="1600" dirty="0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주황색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en-US" altLang="ko-KR" sz="1600" dirty="0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LinearLayout</a:t>
            </a:r>
            <a:r>
              <a:rPr kumimoji="1" lang="en-US" altLang="ko-KR" sz="1600" dirty="0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&gt;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accent2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초록색 </a:t>
            </a:r>
            <a:r>
              <a:rPr kumimoji="1" lang="en-US" altLang="ko-KR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LinearLayout</a:t>
            </a:r>
            <a:r>
              <a:rPr kumimoji="1" lang="en-US" altLang="ko-KR" sz="1600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&gt;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의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orientation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속성 값은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‘vertical’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sz="1600" dirty="0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주황색 </a:t>
            </a:r>
            <a:r>
              <a:rPr kumimoji="1" lang="en-US" altLang="ko-KR" sz="1600" dirty="0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LineaeLayout</a:t>
            </a:r>
            <a:r>
              <a:rPr kumimoji="1" lang="en-US" altLang="ko-KR" sz="1600" dirty="0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&gt;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의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orientation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속성 값은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‘horizontal’</a:t>
            </a:r>
            <a:endParaRPr kumimoji="1"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4434" y="2006600"/>
            <a:ext cx="2574412" cy="4759737"/>
          </a:xfrm>
          <a:prstGeom prst="rect">
            <a:avLst/>
          </a:prstGeom>
          <a:solidFill>
            <a:schemeClr val="accent6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4434" y="5564396"/>
            <a:ext cx="2574412" cy="1201941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3412067" y="2319867"/>
            <a:ext cx="0" cy="4267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3293533" y="6400800"/>
            <a:ext cx="14054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lang="ko-KR" altLang="en-US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474490"/>
            <a:ext cx="2574412" cy="5291847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4852555" y="1708347"/>
            <a:ext cx="6759503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400" dirty="0" err="1">
                <a:latin typeface="Adobe Gothic Std B" charset="-127"/>
                <a:ea typeface="Adobe Gothic Std B" charset="-127"/>
                <a:cs typeface="Adobe Gothic Std B" charset="-127"/>
              </a:rPr>
              <a:t>a</a:t>
            </a:r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ndroid:layout_weight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속성으로 크기 조절</a:t>
            </a:r>
            <a:endParaRPr kumimoji="1" lang="en-US" altLang="ko-KR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err="1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android:layout_weight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속성으로 </a:t>
            </a:r>
            <a:r>
              <a:rPr kumimoji="1" lang="ko-KR" altLang="en-US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비율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을 활용해 크기 조절이 가능하다</a:t>
            </a:r>
            <a:endParaRPr kumimoji="1" lang="en-US" altLang="ko-KR" sz="1600" dirty="0" smtClean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accent6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sz="1600" dirty="0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텍스트 뷰 크기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비율은 </a:t>
            </a:r>
            <a:r>
              <a:rPr kumimoji="1" lang="en-US" altLang="ko-KR" sz="1600" dirty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3</a:t>
            </a:r>
            <a:endParaRPr kumimoji="1" lang="en-US" altLang="ko-KR" sz="1600" dirty="0" smtClean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sz="1600" dirty="0" smtClean="0">
                <a:solidFill>
                  <a:schemeClr val="accent2"/>
                </a:solidFill>
                <a:latin typeface="Nanum Gothic" charset="-127"/>
                <a:ea typeface="Nanum Gothic" charset="-127"/>
                <a:cs typeface="Nanum Gothic" charset="-127"/>
              </a:rPr>
              <a:t>버튼들의 뷰 크기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비율은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1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err="1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layout_weight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속성을 할때의 주의할 점은 이 속성에 의해 리사이징 되는 값을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0dp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로 두어야 안전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04434" y="2006600"/>
            <a:ext cx="2574412" cy="3557795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4434" y="5564396"/>
            <a:ext cx="2574412" cy="1201941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1075267" y="2006600"/>
            <a:ext cx="0" cy="355779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V="1">
            <a:off x="1059873" y="5564396"/>
            <a:ext cx="0" cy="120194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0099" y="3605645"/>
            <a:ext cx="25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>
                <a:solidFill>
                  <a:srgbClr val="FF0000"/>
                </a:solidFill>
              </a:rPr>
              <a:t>3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707" y="5980700"/>
            <a:ext cx="25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</a:rPr>
              <a:t>1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lang="ko-KR" altLang="en-US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474490"/>
            <a:ext cx="2574412" cy="5291847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4852555" y="1697957"/>
            <a:ext cx="6759503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48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실습</a:t>
            </a:r>
            <a:endParaRPr kumimoji="1" lang="en-US" altLang="ko-KR" sz="48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android:layout_weight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활용하여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</a:p>
          <a:p>
            <a:pPr algn="ctr"/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&lt;Button&gt;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크기를 조절해보자</a:t>
            </a:r>
            <a:endParaRPr kumimoji="1" lang="en-US" altLang="ko-KR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cxnSp>
        <p:nvCxnSpPr>
          <p:cNvPr id="11" name="직선 화살표 연결선 10"/>
          <p:cNvCxnSpPr>
            <a:endCxn id="7" idx="0"/>
          </p:cNvCxnSpPr>
          <p:nvPr/>
        </p:nvCxnSpPr>
        <p:spPr>
          <a:xfrm flipH="1">
            <a:off x="1891640" y="2556933"/>
            <a:ext cx="2960916" cy="30074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604434" y="5564396"/>
            <a:ext cx="2574412" cy="1201941"/>
          </a:xfrm>
          <a:prstGeom prst="rect">
            <a:avLst/>
          </a:prstGeom>
          <a:solidFill>
            <a:schemeClr val="accent2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6" name="직선 화살표 연결선 5"/>
          <p:cNvCxnSpPr>
            <a:stCxn id="7" idx="1"/>
          </p:cNvCxnSpPr>
          <p:nvPr/>
        </p:nvCxnSpPr>
        <p:spPr>
          <a:xfrm flipV="1">
            <a:off x="604434" y="6151418"/>
            <a:ext cx="1286711" cy="139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7" idx="3"/>
          </p:cNvCxnSpPr>
          <p:nvPr/>
        </p:nvCxnSpPr>
        <p:spPr>
          <a:xfrm flipH="1">
            <a:off x="1911927" y="6165367"/>
            <a:ext cx="1266919" cy="68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14797" y="5796034"/>
            <a:ext cx="25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>
                <a:solidFill>
                  <a:srgbClr val="FF0000"/>
                </a:solidFill>
              </a:rPr>
              <a:t>1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4475" y="5749005"/>
            <a:ext cx="28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>
                <a:solidFill>
                  <a:srgbClr val="FF0000"/>
                </a:solidFill>
              </a:rPr>
              <a:t>1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lang="ko-KR" altLang="en-US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474490"/>
            <a:ext cx="2574412" cy="5291847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4852555" y="1704500"/>
            <a:ext cx="6759503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&lt;</a:t>
            </a:r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TextView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&gt;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의 각 속성들 알아보기</a:t>
            </a:r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sz="1600" dirty="0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파란색 영역이 </a:t>
            </a:r>
            <a:r>
              <a:rPr kumimoji="1" lang="en-US" altLang="ko-KR" sz="1600" dirty="0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TextView</a:t>
            </a:r>
            <a:r>
              <a:rPr kumimoji="1" lang="en-US" altLang="ko-KR" sz="1600" dirty="0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&gt;</a:t>
            </a:r>
            <a:r>
              <a:rPr kumimoji="1" lang="ko-KR" altLang="en-US" sz="1600" dirty="0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의 영역</a:t>
            </a:r>
            <a:endParaRPr kumimoji="1" lang="en-US" altLang="ko-KR" sz="1600" dirty="0" smtClean="0">
              <a:solidFill>
                <a:schemeClr val="accent5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err="1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android:text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속성은 나타낼 글자를 적는다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err="1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android:textSize</a:t>
            </a:r>
            <a:r>
              <a:rPr kumimoji="1" lang="en-US" altLang="ko-KR" sz="1600" dirty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속성은 나타낼 글자의 크기를 조절</a:t>
            </a: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 smtClean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err="1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a</a:t>
            </a:r>
            <a:r>
              <a:rPr kumimoji="1" lang="en-US" altLang="ko-KR" sz="1600" dirty="0" err="1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ndroid:gravity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속성은 </a:t>
            </a:r>
            <a:r>
              <a:rPr kumimoji="1" lang="en-US" altLang="ko-KR" sz="1600" dirty="0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TextView</a:t>
            </a:r>
            <a:r>
              <a:rPr kumimoji="1" lang="en-US" altLang="ko-KR" sz="1600" dirty="0" smtClean="0">
                <a:solidFill>
                  <a:schemeClr val="accent5"/>
                </a:solidFill>
                <a:latin typeface="Nanum Gothic" charset="-127"/>
                <a:ea typeface="Nanum Gothic" charset="-127"/>
                <a:cs typeface="Nanum Gothic" charset="-127"/>
              </a:rPr>
              <a:t>&gt;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영역에서 글자가 어디로 정렬될지를 결정한다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 smtClean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2057400" y="2556933"/>
            <a:ext cx="2795155" cy="1159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604434" y="2040467"/>
            <a:ext cx="2574412" cy="3606800"/>
          </a:xfrm>
          <a:prstGeom prst="rect">
            <a:avLst/>
          </a:prstGeom>
          <a:solidFill>
            <a:schemeClr val="accent5">
              <a:alpha val="49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47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lang="ko-KR" altLang="en-US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474490"/>
            <a:ext cx="2574412" cy="5291847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4842164" y="1708348"/>
            <a:ext cx="6759503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48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질문</a:t>
            </a:r>
            <a:endParaRPr kumimoji="1" lang="en-US" altLang="ko-KR" dirty="0"/>
          </a:p>
          <a:p>
            <a:pPr algn="ctr"/>
            <a:endParaRPr kumimoji="1" lang="en-US" altLang="ko-KR" sz="28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&lt;Button&gt;</a:t>
            </a:r>
            <a:r>
              <a:rPr kumimoji="1" lang="ko-KR" altLang="en-US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요소에 </a:t>
            </a:r>
            <a:r>
              <a:rPr kumimoji="1" lang="en-US" altLang="ko-KR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‘</a:t>
            </a:r>
            <a:r>
              <a:rPr kumimoji="1" lang="ko-KR" altLang="en-US" sz="2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증가</a:t>
            </a:r>
            <a:r>
              <a:rPr kumimoji="1" lang="en-US" altLang="ko-KR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’,</a:t>
            </a:r>
            <a:r>
              <a:rPr kumimoji="1" lang="ko-KR" altLang="en-US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‘</a:t>
            </a:r>
            <a:r>
              <a:rPr kumimoji="1" lang="ko-KR" altLang="en-US" sz="2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감소</a:t>
            </a:r>
            <a:r>
              <a:rPr kumimoji="1" lang="en-US" altLang="ko-KR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’</a:t>
            </a:r>
            <a:r>
              <a:rPr kumimoji="1" lang="ko-KR" altLang="en-US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같은 글자 요소는</a:t>
            </a:r>
            <a:endParaRPr kumimoji="1" lang="en-US" altLang="ko-KR" sz="20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어떤 속성을 추가하면 넣을 수 있을까</a:t>
            </a:r>
            <a:r>
              <a:rPr kumimoji="1" lang="en-US" altLang="ko-KR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?</a:t>
            </a: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2566555" y="2680855"/>
            <a:ext cx="2275609" cy="3356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4113" y="5850082"/>
            <a:ext cx="1975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dirty="0" err="1">
                <a:solidFill>
                  <a:srgbClr val="FF0000"/>
                </a:solidFill>
              </a:rPr>
              <a:t>a</a:t>
            </a:r>
            <a:r>
              <a:rPr kumimoji="1" lang="en-US" altLang="ko-KR" sz="2800" dirty="0" err="1" smtClean="0">
                <a:solidFill>
                  <a:srgbClr val="FF0000"/>
                </a:solidFill>
              </a:rPr>
              <a:t>ndroid:text</a:t>
            </a:r>
            <a:endParaRPr kumimoji="1"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WHY ?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2936" y="2971801"/>
            <a:ext cx="9279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서로 </a:t>
            </a:r>
            <a:r>
              <a:rPr kumimoji="1" lang="ko-KR" altLang="en-US" sz="4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다른 뷰</a:t>
            </a:r>
            <a:r>
              <a:rPr kumimoji="1" lang="en-US" altLang="ko-KR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ko-KR" altLang="en-US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버튼</a:t>
            </a:r>
            <a:r>
              <a:rPr kumimoji="1" lang="en-US" altLang="ko-KR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,</a:t>
            </a:r>
            <a:r>
              <a:rPr kumimoji="1" lang="ko-KR" altLang="en-US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텍스트뷰</a:t>
            </a:r>
            <a:r>
              <a:rPr kumimoji="1" lang="mr-IN" altLang="ko-KR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…</a:t>
            </a:r>
            <a:r>
              <a:rPr kumimoji="1" lang="en-US" altLang="ko-KR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r>
              <a:rPr kumimoji="1" lang="ko-KR" altLang="en-US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들이</a:t>
            </a:r>
            <a:endParaRPr kumimoji="1" lang="en-US" altLang="ko-KR" sz="40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endParaRPr kumimoji="1" lang="en-US" altLang="ko-KR" sz="40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어떻게 </a:t>
            </a:r>
            <a:r>
              <a:rPr kumimoji="1" lang="ko-KR" altLang="en-US" sz="4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같은 속성을 </a:t>
            </a:r>
            <a:r>
              <a:rPr kumimoji="1" lang="ko-KR" altLang="en-US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가지고 있을까</a:t>
            </a:r>
            <a:r>
              <a:rPr kumimoji="1" lang="en-US" altLang="ko-KR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??</a:t>
            </a:r>
            <a:endParaRPr kumimoji="1" lang="ko-KR" altLang="en-US" sz="4000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71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WHY ?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4040"/>
            <a:ext cx="12192001" cy="55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474490"/>
            <a:ext cx="2574412" cy="5291847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4852555" y="1687566"/>
            <a:ext cx="6759503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android:id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로 각 뷰에 이름을 부여해보자</a:t>
            </a:r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TextView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&gt;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는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kumimoji="1" lang="en-US" altLang="ko-KR" sz="1600" dirty="0" err="1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countDisplay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&lt;Button&gt;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중 증가 버튼은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kumimoji="1" lang="en-US" altLang="ko-KR" sz="1600" dirty="0" err="1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countUp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&lt;Button&gt; 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중 감소 버튼은 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‘</a:t>
            </a:r>
            <a:r>
              <a:rPr kumimoji="1" lang="en-US" altLang="ko-KR" sz="1600" dirty="0" err="1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countDown</a:t>
            </a:r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’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 algn="ctr">
              <a:buFont typeface="Arial" charset="0"/>
              <a:buChar char="•"/>
            </a:pPr>
            <a:endParaRPr kumimoji="1" lang="en-US" altLang="ko-KR" sz="1600" dirty="0" smtClean="0">
              <a:solidFill>
                <a:schemeClr val="tx1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pPr algn="ctr"/>
            <a:r>
              <a:rPr kumimoji="1" lang="en-US" altLang="ko-KR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Ex) </a:t>
            </a:r>
            <a:r>
              <a:rPr kumimoji="1" lang="en-US" altLang="ko-KR" sz="1600" dirty="0" err="1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android:id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=“@+id/</a:t>
            </a:r>
            <a:r>
              <a:rPr kumimoji="1" lang="en-US" altLang="ko-KR" sz="1600" dirty="0" err="1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countDisplay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8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지난 강의</a:t>
            </a:r>
            <a:endParaRPr kumimoji="1"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434" y="1955800"/>
            <a:ext cx="11028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 smtClean="0"/>
              <a:t>안드로이드를 개발하기 위해서는 </a:t>
            </a:r>
            <a:endParaRPr kumimoji="1" lang="en-US" altLang="ko-KR" sz="3600" b="1" dirty="0" smtClean="0"/>
          </a:p>
          <a:p>
            <a:pPr algn="ctr"/>
            <a:endParaRPr kumimoji="1" lang="en-US" altLang="ko-KR" sz="3600" b="1" dirty="0"/>
          </a:p>
          <a:p>
            <a:pPr algn="ctr"/>
            <a:r>
              <a:rPr kumimoji="1" lang="en-US" altLang="ko-KR" sz="3600" b="1" dirty="0" smtClean="0"/>
              <a:t>JDK</a:t>
            </a:r>
            <a:r>
              <a:rPr kumimoji="1" lang="ko-KR" altLang="en-US" sz="3600" b="1" dirty="0" smtClean="0"/>
              <a:t>와 </a:t>
            </a:r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    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라는 이름의 </a:t>
            </a:r>
            <a:r>
              <a:rPr kumimoji="1" lang="en-US" altLang="ko-KR" sz="3600" b="1" dirty="0" smtClean="0"/>
              <a:t>IDE</a:t>
            </a:r>
          </a:p>
          <a:p>
            <a:pPr algn="ctr"/>
            <a:endParaRPr kumimoji="1" lang="en-US" altLang="ko-KR" sz="3600" b="1" dirty="0"/>
          </a:p>
          <a:p>
            <a:pPr algn="ctr"/>
            <a:r>
              <a:rPr kumimoji="1" lang="en-US" altLang="ko-KR" sz="3600" b="1" dirty="0" smtClean="0"/>
              <a:t> </a:t>
            </a:r>
            <a:r>
              <a:rPr kumimoji="1" lang="ko-KR" altLang="en-US" sz="3600" b="1" dirty="0" smtClean="0"/>
              <a:t>그리고 테스트를 위한 </a:t>
            </a:r>
            <a:r>
              <a:rPr kumimoji="1" lang="en-US" altLang="ko-KR" sz="3600" b="1" dirty="0" smtClean="0"/>
              <a:t>AVD</a:t>
            </a:r>
            <a:r>
              <a:rPr kumimoji="1" lang="ko-KR" altLang="en-US" sz="3600" b="1" dirty="0" smtClean="0"/>
              <a:t>가 필요하다</a:t>
            </a:r>
            <a:endParaRPr kumimoji="1" lang="ko-KR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7800" y="5765800"/>
            <a:ext cx="44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 smtClean="0">
                <a:solidFill>
                  <a:srgbClr val="FF0000"/>
                </a:solidFill>
              </a:rPr>
              <a:t>안드로이드 스튜디오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8930" y="1984665"/>
            <a:ext cx="50603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질문</a:t>
            </a:r>
            <a:endParaRPr kumimoji="1" lang="en-US" altLang="ko-KR" sz="48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4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sz="4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이름을 부여하는 이유</a:t>
            </a:r>
            <a:endParaRPr kumimoji="1" lang="ko-KR" altLang="en-US" sz="4000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127" y="5392882"/>
            <a:ext cx="994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MainActivity.java</a:t>
            </a:r>
            <a:r>
              <a:rPr kumimoji="1" lang="en-US" altLang="ko-KR" sz="32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sz="32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파일에서 동적으로 조작하기 위해서</a:t>
            </a:r>
            <a:endParaRPr kumimoji="1" lang="ko-KR" altLang="en-US" sz="32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00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kumimoji="1"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00890" y="1485900"/>
            <a:ext cx="11790219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altLang="ko-KR" sz="1600" dirty="0">
                <a:solidFill>
                  <a:srgbClr val="E8BF6A"/>
                </a:solidFill>
              </a:rPr>
              <a:t>&lt;?</a:t>
            </a:r>
            <a:r>
              <a:rPr lang="en-US" altLang="ko-KR" sz="1600" dirty="0">
                <a:solidFill>
                  <a:srgbClr val="BABABA"/>
                </a:solidFill>
              </a:rPr>
              <a:t>xml version=</a:t>
            </a:r>
            <a:r>
              <a:rPr lang="en-US" altLang="ko-KR" sz="1600" dirty="0">
                <a:solidFill>
                  <a:srgbClr val="6A8759"/>
                </a:solidFill>
              </a:rPr>
              <a:t>"1.0" </a:t>
            </a:r>
            <a:r>
              <a:rPr lang="en-US" altLang="ko-KR" sz="1600" dirty="0">
                <a:solidFill>
                  <a:srgbClr val="BABABA"/>
                </a:solidFill>
              </a:rPr>
              <a:t>encoding=</a:t>
            </a:r>
            <a:r>
              <a:rPr lang="en-US" altLang="ko-KR" sz="1600" dirty="0">
                <a:solidFill>
                  <a:srgbClr val="6A8759"/>
                </a:solidFill>
              </a:rPr>
              <a:t>"utf-8"</a:t>
            </a:r>
            <a:r>
              <a:rPr lang="en-US" altLang="ko-KR" sz="1600" dirty="0">
                <a:solidFill>
                  <a:srgbClr val="E8BF6A"/>
                </a:solidFill>
              </a:rPr>
              <a:t>?&gt;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&lt;</a:t>
            </a:r>
            <a:r>
              <a:rPr lang="en-US" altLang="ko-KR" sz="1600" dirty="0" err="1">
                <a:solidFill>
                  <a:srgbClr val="E8BF6A"/>
                </a:solidFill>
              </a:rPr>
              <a:t>LinearLayout</a:t>
            </a:r>
            <a:r>
              <a:rPr lang="en-US" altLang="ko-KR" sz="1600" dirty="0">
                <a:solidFill>
                  <a:srgbClr val="E8BF6A"/>
                </a:solidFill>
              </a:rPr>
              <a:t> </a:t>
            </a:r>
            <a:r>
              <a:rPr lang="en-US" altLang="ko-KR" sz="1600" dirty="0" err="1">
                <a:solidFill>
                  <a:srgbClr val="BABABA"/>
                </a:solidFill>
              </a:rPr>
              <a:t>xmlns: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"http://</a:t>
            </a:r>
            <a:r>
              <a:rPr lang="en-US" altLang="ko-KR" sz="1600" dirty="0" err="1">
                <a:solidFill>
                  <a:srgbClr val="6A8759"/>
                </a:solidFill>
              </a:rPr>
              <a:t>schemas.android.com</a:t>
            </a:r>
            <a:r>
              <a:rPr lang="en-US" altLang="ko-KR" sz="1600" dirty="0">
                <a:solidFill>
                  <a:srgbClr val="6A8759"/>
                </a:solidFill>
              </a:rPr>
              <a:t>/</a:t>
            </a:r>
            <a:r>
              <a:rPr lang="en-US" altLang="ko-KR" sz="1600" dirty="0" err="1">
                <a:solidFill>
                  <a:srgbClr val="6A8759"/>
                </a:solidFill>
              </a:rPr>
              <a:t>apk</a:t>
            </a:r>
            <a:r>
              <a:rPr lang="en-US" altLang="ko-KR" sz="1600" dirty="0">
                <a:solidFill>
                  <a:srgbClr val="6A8759"/>
                </a:solidFill>
              </a:rPr>
              <a:t>/res/android"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:orientation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"vertical"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:layout_width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en-US" altLang="ko-KR" sz="1600" dirty="0" err="1">
                <a:solidFill>
                  <a:srgbClr val="6A8759"/>
                </a:solidFill>
              </a:rPr>
              <a:t>match_parent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:layout_height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en-US" altLang="ko-KR" sz="1600" dirty="0" err="1">
                <a:solidFill>
                  <a:srgbClr val="6A8759"/>
                </a:solidFill>
              </a:rPr>
              <a:t>match_parent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en-US" altLang="ko-KR" sz="1600" dirty="0">
                <a:solidFill>
                  <a:srgbClr val="E8BF6A"/>
                </a:solidFill>
              </a:rPr>
              <a:t>&gt;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/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&lt;</a:t>
            </a:r>
            <a:r>
              <a:rPr lang="en-US" altLang="ko-KR" sz="1600" dirty="0" err="1">
                <a:solidFill>
                  <a:srgbClr val="E8BF6A"/>
                </a:solidFill>
              </a:rPr>
              <a:t>TextView</a:t>
            </a:r>
            <a:r>
              <a:rPr lang="en-US" altLang="ko-KR" sz="1600" dirty="0">
                <a:solidFill>
                  <a:srgbClr val="E8BF6A"/>
                </a:solidFill>
              </a:rPr>
              <a:t/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:id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"@+id/</a:t>
            </a:r>
            <a:r>
              <a:rPr lang="en-US" altLang="ko-KR" sz="1600" dirty="0" err="1">
                <a:solidFill>
                  <a:srgbClr val="6A8759"/>
                </a:solidFill>
              </a:rPr>
              <a:t>countDisplay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:layout_width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en-US" altLang="ko-KR" sz="1600" dirty="0" err="1">
                <a:solidFill>
                  <a:srgbClr val="6A8759"/>
                </a:solidFill>
              </a:rPr>
              <a:t>match_parent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:layout_height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"0dp"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"3"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:text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"0"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:textSize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"30pt"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:gravity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"center"</a:t>
            </a:r>
            <a:r>
              <a:rPr lang="en-US" altLang="ko-KR" sz="1600" dirty="0">
                <a:solidFill>
                  <a:srgbClr val="E8BF6A"/>
                </a:solidFill>
              </a:rPr>
              <a:t>/&gt;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/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&lt;</a:t>
            </a:r>
            <a:r>
              <a:rPr lang="en-US" altLang="ko-KR" sz="1600" dirty="0" err="1">
                <a:solidFill>
                  <a:srgbClr val="E8BF6A"/>
                </a:solidFill>
              </a:rPr>
              <a:t>LinearLayout</a:t>
            </a:r>
            <a:r>
              <a:rPr lang="en-US" altLang="ko-KR" sz="1600" dirty="0">
                <a:solidFill>
                  <a:srgbClr val="E8BF6A"/>
                </a:solidFill>
              </a:rPr>
              <a:t/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:orientation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"horizontal"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:layout_width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en-US" altLang="ko-KR" sz="1600" dirty="0" err="1">
                <a:solidFill>
                  <a:srgbClr val="6A8759"/>
                </a:solidFill>
              </a:rPr>
              <a:t>match_parent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:layout_height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"0dp"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"1"</a:t>
            </a:r>
            <a:r>
              <a:rPr lang="en-US" altLang="ko-KR" sz="1600" dirty="0">
                <a:solidFill>
                  <a:srgbClr val="E8BF6A"/>
                </a:solidFill>
              </a:rPr>
              <a:t>&gt;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/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    &lt;Button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:id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"@+id/</a:t>
            </a:r>
            <a:r>
              <a:rPr lang="en-US" altLang="ko-KR" sz="1600" dirty="0" err="1">
                <a:solidFill>
                  <a:srgbClr val="6A8759"/>
                </a:solidFill>
              </a:rPr>
              <a:t>countUp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:layout_width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"0dp"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:layout_height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en-US" altLang="ko-KR" sz="1600" dirty="0" err="1">
                <a:solidFill>
                  <a:srgbClr val="6A8759"/>
                </a:solidFill>
              </a:rPr>
              <a:t>match_parent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"1"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:text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ko-KR" altLang="en-US" sz="1600" dirty="0">
                <a:solidFill>
                  <a:srgbClr val="6A8759"/>
                </a:solidFill>
              </a:rPr>
              <a:t>증가</a:t>
            </a:r>
            <a:r>
              <a:rPr lang="en-US" altLang="ko-KR" sz="1600" dirty="0">
                <a:solidFill>
                  <a:srgbClr val="6A8759"/>
                </a:solidFill>
              </a:rPr>
              <a:t>" </a:t>
            </a:r>
            <a:r>
              <a:rPr lang="en-US" altLang="ko-KR" sz="1600" dirty="0">
                <a:solidFill>
                  <a:srgbClr val="E8BF6A"/>
                </a:solidFill>
              </a:rPr>
              <a:t>/&gt;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/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    &lt;Button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:id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"@+id/</a:t>
            </a:r>
            <a:r>
              <a:rPr lang="en-US" altLang="ko-KR" sz="1600" dirty="0" err="1">
                <a:solidFill>
                  <a:srgbClr val="6A8759"/>
                </a:solidFill>
              </a:rPr>
              <a:t>countDown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:layout_width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"0dp"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:layout_height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en-US" altLang="ko-KR" sz="1600" dirty="0" err="1">
                <a:solidFill>
                  <a:srgbClr val="6A8759"/>
                </a:solidFill>
              </a:rPr>
              <a:t>match_parent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:layout_weight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"1"</a:t>
            </a:r>
            <a:br>
              <a:rPr lang="en-US" altLang="ko-KR" sz="1600" dirty="0">
                <a:solidFill>
                  <a:srgbClr val="6A8759"/>
                </a:solidFill>
              </a:rPr>
            </a:br>
            <a:r>
              <a:rPr lang="en-US" altLang="ko-KR" sz="1600" dirty="0">
                <a:solidFill>
                  <a:srgbClr val="6A8759"/>
                </a:solidFill>
              </a:rPr>
              <a:t>            </a:t>
            </a:r>
            <a:r>
              <a:rPr lang="en-US" altLang="ko-KR" sz="1600" dirty="0" err="1">
                <a:solidFill>
                  <a:srgbClr val="9876AA"/>
                </a:solidFill>
              </a:rPr>
              <a:t>android</a:t>
            </a:r>
            <a:r>
              <a:rPr lang="en-US" altLang="ko-KR" sz="1600" dirty="0" err="1">
                <a:solidFill>
                  <a:srgbClr val="BABABA"/>
                </a:solidFill>
              </a:rPr>
              <a:t>:text</a:t>
            </a:r>
            <a:r>
              <a:rPr lang="en-US" altLang="ko-KR" sz="1600" dirty="0">
                <a:solidFill>
                  <a:srgbClr val="BABABA"/>
                </a:solidFill>
              </a:rPr>
              <a:t>=</a:t>
            </a:r>
            <a:r>
              <a:rPr lang="en-US" altLang="ko-KR" sz="1600" dirty="0">
                <a:solidFill>
                  <a:srgbClr val="6A8759"/>
                </a:solidFill>
              </a:rPr>
              <a:t>"</a:t>
            </a:r>
            <a:r>
              <a:rPr lang="ko-KR" altLang="en-US" sz="1600" dirty="0">
                <a:solidFill>
                  <a:srgbClr val="6A8759"/>
                </a:solidFill>
              </a:rPr>
              <a:t>감소</a:t>
            </a:r>
            <a:r>
              <a:rPr lang="en-US" altLang="ko-KR" sz="1600" dirty="0">
                <a:solidFill>
                  <a:srgbClr val="6A8759"/>
                </a:solidFill>
              </a:rPr>
              <a:t>" </a:t>
            </a:r>
            <a:r>
              <a:rPr lang="en-US" altLang="ko-KR" sz="1600" dirty="0">
                <a:solidFill>
                  <a:srgbClr val="E8BF6A"/>
                </a:solidFill>
              </a:rPr>
              <a:t>/&gt;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    &lt;/</a:t>
            </a:r>
            <a:r>
              <a:rPr lang="en-US" altLang="ko-KR" sz="1600" dirty="0" err="1">
                <a:solidFill>
                  <a:srgbClr val="E8BF6A"/>
                </a:solidFill>
              </a:rPr>
              <a:t>LinearLayout</a:t>
            </a:r>
            <a:r>
              <a:rPr lang="en-US" altLang="ko-KR" sz="1600" dirty="0">
                <a:solidFill>
                  <a:srgbClr val="E8BF6A"/>
                </a:solidFill>
              </a:rPr>
              <a:t>&gt;</a:t>
            </a:r>
            <a:br>
              <a:rPr lang="en-US" altLang="ko-KR" sz="1600" dirty="0">
                <a:solidFill>
                  <a:srgbClr val="E8BF6A"/>
                </a:solidFill>
              </a:rPr>
            </a:br>
            <a:r>
              <a:rPr lang="en-US" altLang="ko-KR" sz="1600" dirty="0">
                <a:solidFill>
                  <a:srgbClr val="E8BF6A"/>
                </a:solidFill>
              </a:rPr>
              <a:t>&lt;/</a:t>
            </a:r>
            <a:r>
              <a:rPr lang="en-US" altLang="ko-KR" sz="1600" dirty="0" err="1" smtClean="0">
                <a:solidFill>
                  <a:srgbClr val="E8BF6A"/>
                </a:solidFill>
              </a:rPr>
              <a:t>LinearLayout</a:t>
            </a:r>
            <a:r>
              <a:rPr lang="en-US" altLang="ko-KR" sz="1600" dirty="0" smtClean="0">
                <a:solidFill>
                  <a:srgbClr val="E8BF6A"/>
                </a:solidFill>
              </a:rPr>
              <a:t>&gt;</a:t>
            </a:r>
          </a:p>
          <a:p>
            <a:endParaRPr lang="en-US" altLang="ko-KR" sz="800" dirty="0">
              <a:solidFill>
                <a:srgbClr val="E8BF6A"/>
              </a:solidFill>
            </a:endParaRPr>
          </a:p>
          <a:p>
            <a:endParaRPr lang="en-US" altLang="ko-KR" sz="800" dirty="0" smtClean="0">
              <a:solidFill>
                <a:srgbClr val="E8BF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01" y="1457557"/>
            <a:ext cx="2574412" cy="5291847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5291667" y="1670633"/>
            <a:ext cx="6332706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학습목표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(</a:t>
            </a:r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MainActivity.java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</a:p>
          <a:p>
            <a:pPr algn="ctr"/>
            <a:endParaRPr kumimoji="1" lang="en-US" altLang="ko-KR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dirty="0"/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dirty="0" smtClean="0"/>
              <a:t>변수 정의하기</a:t>
            </a:r>
            <a:endParaRPr kumimoji="1" lang="en-US" altLang="ko-KR" dirty="0" smtClean="0"/>
          </a:p>
          <a:p>
            <a:pPr marL="285750" indent="-285750">
              <a:buFont typeface="Arial" charset="0"/>
              <a:buChar char="•"/>
            </a:pPr>
            <a:endParaRPr kumimoji="1" lang="en-US" altLang="ko-KR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dirty="0" err="1" smtClean="0"/>
              <a:t>findViewById</a:t>
            </a:r>
            <a:r>
              <a:rPr kumimoji="1" lang="en-US" altLang="ko-KR" dirty="0" smtClean="0"/>
              <a:t>()</a:t>
            </a:r>
            <a:r>
              <a:rPr kumimoji="1" lang="ko-KR" altLang="en-US" dirty="0" smtClean="0"/>
              <a:t>로 </a:t>
            </a:r>
            <a:r>
              <a:rPr kumimoji="1" lang="en-US" altLang="ko-KR" dirty="0" err="1" smtClean="0"/>
              <a:t>activity_main.xml</a:t>
            </a:r>
            <a:r>
              <a:rPr kumimoji="1" lang="ko-KR" altLang="en-US" dirty="0" smtClean="0"/>
              <a:t>과 연결하기</a:t>
            </a:r>
            <a:endParaRPr kumimoji="1" lang="en-US" altLang="ko-KR" dirty="0" smtClean="0"/>
          </a:p>
          <a:p>
            <a:pPr marL="285750" indent="-285750">
              <a:buFont typeface="Arial" charset="0"/>
              <a:buChar char="•"/>
            </a:pPr>
            <a:endParaRPr kumimoji="1" lang="en-US" altLang="ko-KR" dirty="0"/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dirty="0" smtClean="0"/>
              <a:t>클릭관리자</a:t>
            </a:r>
            <a:r>
              <a:rPr kumimoji="1" lang="en-US" altLang="ko-KR" dirty="0" smtClean="0"/>
              <a:t>(</a:t>
            </a:r>
            <a:r>
              <a:rPr kumimoji="1" lang="en-US" altLang="ko-KR" dirty="0" err="1" smtClean="0"/>
              <a:t>View.onClickListener</a:t>
            </a:r>
            <a:r>
              <a:rPr kumimoji="1" lang="en-US" altLang="ko-KR" dirty="0" smtClean="0"/>
              <a:t>)</a:t>
            </a:r>
            <a:r>
              <a:rPr kumimoji="1" lang="ko-KR" altLang="en-US" dirty="0" smtClean="0"/>
              <a:t> 불러오기</a:t>
            </a:r>
            <a:endParaRPr kumimoji="1" lang="en-US" altLang="ko-KR" dirty="0" smtClean="0"/>
          </a:p>
          <a:p>
            <a:pPr marL="285750" indent="-285750">
              <a:buFont typeface="Arial" charset="0"/>
              <a:buChar char="•"/>
            </a:pPr>
            <a:endParaRPr kumimoji="1" lang="en-US" altLang="ko-KR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dirty="0" err="1" smtClean="0"/>
              <a:t>onClick</a:t>
            </a:r>
            <a:r>
              <a:rPr kumimoji="1" lang="en-US" altLang="ko-KR" dirty="0" smtClean="0"/>
              <a:t>()</a:t>
            </a:r>
            <a:r>
              <a:rPr kumimoji="1" lang="ko-KR" altLang="en-US" dirty="0" smtClean="0"/>
              <a:t> 이란</a:t>
            </a:r>
            <a:r>
              <a:rPr kumimoji="1" lang="en-US" altLang="ko-KR" dirty="0" smtClean="0"/>
              <a:t>?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dirty="0"/>
          </a:p>
          <a:p>
            <a:pPr marL="285750" indent="-285750">
              <a:buFont typeface="Arial" charset="0"/>
              <a:buChar char="•"/>
            </a:pPr>
            <a:r>
              <a:rPr kumimoji="1" lang="ko-KR" altLang="en-US" dirty="0" smtClean="0"/>
              <a:t>변수에 저장된 뷰와 클릭관리자 연결하기</a:t>
            </a:r>
            <a:endParaRPr kumimoji="1" lang="en-US" altLang="ko-KR" dirty="0"/>
          </a:p>
          <a:p>
            <a:pPr marL="285750" indent="-285750">
              <a:buFont typeface="Arial" charset="0"/>
              <a:buChar char="•"/>
            </a:pP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087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4021667" y="1670633"/>
            <a:ext cx="7543799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ko-KR" altLang="en-US" sz="32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변수</a:t>
            </a:r>
            <a:r>
              <a:rPr kumimoji="1" lang="ko-KR" altLang="en-US" sz="32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란</a:t>
            </a:r>
            <a:r>
              <a:rPr kumimoji="1" lang="en-US" altLang="ko-KR" sz="32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?</a:t>
            </a: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sz="32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자료형</a:t>
            </a:r>
            <a:r>
              <a:rPr kumimoji="1" lang="ko-KR" altLang="en-US" sz="32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이란</a:t>
            </a:r>
            <a:r>
              <a:rPr kumimoji="1" lang="en-US" altLang="ko-KR" sz="32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?</a:t>
            </a: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4872" y="3289415"/>
            <a:ext cx="415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dirty="0">
                <a:latin typeface="Adobe Gothic Std B" charset="-127"/>
                <a:ea typeface="Adobe Gothic Std B" charset="-127"/>
                <a:cs typeface="Adobe Gothic Std B" charset="-127"/>
              </a:rPr>
              <a:t>데이터를 저장할 수 있는 공간</a:t>
            </a:r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74872" y="5092863"/>
            <a:ext cx="41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dirty="0">
                <a:latin typeface="Adobe Gothic Std B" charset="-127"/>
                <a:ea typeface="Adobe Gothic Std B" charset="-127"/>
                <a:cs typeface="Adobe Gothic Std B" charset="-127"/>
              </a:rPr>
              <a:t>데이터를 저장하는 방식</a:t>
            </a:r>
            <a:r>
              <a:rPr kumimoji="1" lang="en-US" altLang="ko-KR" sz="2400" dirty="0">
                <a:latin typeface="Adobe Gothic Std B" charset="-127"/>
                <a:ea typeface="Adobe Gothic Std B" charset="-127"/>
                <a:cs typeface="Adobe Gothic Std B" charset="-127"/>
              </a:rPr>
              <a:t>,</a:t>
            </a:r>
            <a:r>
              <a:rPr kumimoji="1" lang="ko-KR" altLang="en-US" sz="2400" dirty="0">
                <a:latin typeface="Adobe Gothic Std B" charset="-127"/>
                <a:ea typeface="Adobe Gothic Std B" charset="-127"/>
                <a:cs typeface="Adobe Gothic Std B" charset="-127"/>
              </a:rPr>
              <a:t> 형식</a:t>
            </a:r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4434" y="2102757"/>
            <a:ext cx="293886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ko-KR" dirty="0"/>
              <a:t>v</a:t>
            </a:r>
            <a:r>
              <a:rPr kumimoji="1" lang="en-US" altLang="ko-KR" dirty="0" smtClean="0"/>
              <a:t>oid main() {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     </a:t>
            </a:r>
            <a:r>
              <a:rPr kumimoji="1" lang="en-US" altLang="ko-KR" dirty="0" err="1" smtClean="0"/>
              <a:t>int</a:t>
            </a:r>
            <a:r>
              <a:rPr kumimoji="1" lang="en-US" altLang="ko-KR" dirty="0" smtClean="0"/>
              <a:t> a</a:t>
            </a:r>
            <a:r>
              <a:rPr kumimoji="1" lang="en-US" altLang="ko-KR" dirty="0"/>
              <a:t>;</a:t>
            </a:r>
            <a:endParaRPr kumimoji="1" lang="en-US" altLang="ko-KR" dirty="0" smtClean="0"/>
          </a:p>
          <a:p>
            <a:endParaRPr kumimoji="1" lang="en-US" altLang="ko-KR" dirty="0"/>
          </a:p>
          <a:p>
            <a:r>
              <a:rPr kumimoji="1" lang="en-US" altLang="ko-KR" dirty="0" smtClean="0"/>
              <a:t>        </a:t>
            </a:r>
            <a:r>
              <a:rPr kumimoji="1" lang="en-US" altLang="ko-KR" dirty="0" err="1" smtClean="0"/>
              <a:t>printf</a:t>
            </a:r>
            <a:r>
              <a:rPr kumimoji="1" lang="en-US" altLang="ko-KR" dirty="0" smtClean="0"/>
              <a:t>(“a : %d”, a);</a:t>
            </a:r>
            <a:endParaRPr kumimoji="1" lang="en-US" altLang="ko-KR" dirty="0"/>
          </a:p>
          <a:p>
            <a:r>
              <a:rPr kumimoji="1" lang="en-US" altLang="ko-KR" dirty="0" smtClean="0"/>
              <a:t>}</a:t>
            </a:r>
            <a:endParaRPr kumimoji="1"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51891" y="4120412"/>
            <a:ext cx="144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int</a:t>
            </a:r>
            <a:r>
              <a:rPr kumimoji="1" lang="en-US" altLang="ko-KR" sz="32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a;</a:t>
            </a:r>
            <a:endParaRPr kumimoji="1" lang="ko-KR" altLang="en-US" sz="32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34" y="5508361"/>
            <a:ext cx="95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자료형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2686" y="5508361"/>
            <a:ext cx="64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이름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cxnSp>
        <p:nvCxnSpPr>
          <p:cNvPr id="16" name="직선 화살표 연결선 15"/>
          <p:cNvCxnSpPr>
            <a:stCxn id="12" idx="0"/>
          </p:cNvCxnSpPr>
          <p:nvPr/>
        </p:nvCxnSpPr>
        <p:spPr>
          <a:xfrm flipH="1" flipV="1">
            <a:off x="2223655" y="4572000"/>
            <a:ext cx="541054" cy="936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1" idx="0"/>
          </p:cNvCxnSpPr>
          <p:nvPr/>
        </p:nvCxnSpPr>
        <p:spPr>
          <a:xfrm flipV="1">
            <a:off x="1082417" y="4572000"/>
            <a:ext cx="621692" cy="9363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01" y="1457557"/>
            <a:ext cx="2574412" cy="5291847"/>
          </a:xfrm>
          <a:prstGeom prst="rect">
            <a:avLst/>
          </a:prstGeom>
        </p:spPr>
      </p:pic>
      <p:sp>
        <p:nvSpPr>
          <p:cNvPr id="7" name="대각선 방향의 모서리가 둥근 사각형 6"/>
          <p:cNvSpPr/>
          <p:nvPr/>
        </p:nvSpPr>
        <p:spPr>
          <a:xfrm>
            <a:off x="5291667" y="1670633"/>
            <a:ext cx="6332706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변수 정의 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=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sz="24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뷰가 저장될 공간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정의</a:t>
            </a:r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400" dirty="0" err="1">
                <a:ea typeface="Adobe Gothic Std B" charset="-127"/>
                <a:cs typeface="Adobe Gothic Std B" charset="-127"/>
              </a:rPr>
              <a:t>TextView</a:t>
            </a:r>
            <a:r>
              <a:rPr kumimoji="1" lang="en-US" altLang="ko-KR" sz="2400" dirty="0"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sz="2400" dirty="0" err="1">
                <a:ea typeface="Adobe Gothic Std B" charset="-127"/>
                <a:cs typeface="Adobe Gothic Std B" charset="-127"/>
              </a:rPr>
              <a:t>countDisplayTV</a:t>
            </a:r>
            <a:r>
              <a:rPr kumimoji="1" lang="en-US" altLang="ko-KR" sz="2400" dirty="0">
                <a:ea typeface="Adobe Gothic Std B" charset="-127"/>
                <a:cs typeface="Adobe Gothic Std B" charset="-127"/>
              </a:rPr>
              <a:t>;</a:t>
            </a:r>
          </a:p>
          <a:p>
            <a:endParaRPr kumimoji="1" lang="en-US" altLang="ko-KR" sz="2400" dirty="0"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400" dirty="0">
                <a:ea typeface="Adobe Gothic Std B" charset="-127"/>
                <a:cs typeface="Adobe Gothic Std B" charset="-127"/>
              </a:rPr>
              <a:t>Button </a:t>
            </a:r>
            <a:r>
              <a:rPr kumimoji="1" lang="en-US" altLang="ko-KR" sz="2400" dirty="0" err="1">
                <a:ea typeface="Adobe Gothic Std B" charset="-127"/>
                <a:cs typeface="Adobe Gothic Std B" charset="-127"/>
              </a:rPr>
              <a:t>countUpBtn</a:t>
            </a:r>
            <a:r>
              <a:rPr kumimoji="1" lang="en-US" altLang="ko-KR" sz="2400" dirty="0">
                <a:ea typeface="Adobe Gothic Std B" charset="-127"/>
                <a:cs typeface="Adobe Gothic Std B" charset="-127"/>
              </a:rPr>
              <a:t>;</a:t>
            </a:r>
          </a:p>
          <a:p>
            <a:endParaRPr kumimoji="1" lang="en-US" altLang="ko-KR" sz="2400" dirty="0"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400" dirty="0">
                <a:ea typeface="Adobe Gothic Std B" charset="-127"/>
                <a:cs typeface="Adobe Gothic Std B" charset="-127"/>
              </a:rPr>
              <a:t>Button </a:t>
            </a:r>
            <a:r>
              <a:rPr kumimoji="1" lang="en-US" altLang="ko-KR" sz="2400" dirty="0" err="1">
                <a:ea typeface="Adobe Gothic Std B" charset="-127"/>
                <a:cs typeface="Adobe Gothic Std B" charset="-127"/>
              </a:rPr>
              <a:t>countDownBtn</a:t>
            </a:r>
            <a:r>
              <a:rPr kumimoji="1" lang="en-US" altLang="ko-KR" sz="2400" dirty="0">
                <a:ea typeface="Adobe Gothic Std B" charset="-127"/>
                <a:cs typeface="Adobe Gothic Std B" charset="-127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81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01" y="1457557"/>
            <a:ext cx="2574412" cy="5291847"/>
          </a:xfrm>
          <a:prstGeom prst="rect">
            <a:avLst/>
          </a:prstGeom>
        </p:spPr>
      </p:pic>
      <p:sp>
        <p:nvSpPr>
          <p:cNvPr id="7" name="대각선 방향의 모서리가 둥근 사각형 6"/>
          <p:cNvSpPr/>
          <p:nvPr/>
        </p:nvSpPr>
        <p:spPr>
          <a:xfrm>
            <a:off x="5291667" y="1670633"/>
            <a:ext cx="6332706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변수 와 </a:t>
            </a:r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activity_main.xml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뷰 연결</a:t>
            </a:r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countDisplayTV</a:t>
            </a:r>
            <a:r>
              <a:rPr kumimoji="1" lang="ko-KR" altLang="en-US" dirty="0" smtClean="0">
                <a:latin typeface="+mj-lt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=</a:t>
            </a:r>
            <a:r>
              <a:rPr kumimoji="1" lang="ko-KR" altLang="en-US" dirty="0" smtClean="0">
                <a:latin typeface="+mj-lt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findViewById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R.id.</a:t>
            </a:r>
            <a:r>
              <a:rPr kumimoji="1" lang="en-US" altLang="ko-KR" dirty="0" err="1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countDisplay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);</a:t>
            </a:r>
          </a:p>
          <a:p>
            <a:endParaRPr kumimoji="1" lang="en-US" altLang="ko-KR" dirty="0">
              <a:latin typeface="+mj-lt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Button 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countUpBtn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= 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findViewById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R.id.</a:t>
            </a:r>
            <a:r>
              <a:rPr kumimoji="1" lang="en-US" altLang="ko-KR" dirty="0" err="1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countUp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);</a:t>
            </a:r>
          </a:p>
          <a:p>
            <a:endParaRPr kumimoji="1" lang="en-US" altLang="ko-KR" dirty="0">
              <a:latin typeface="+mj-lt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Button 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countDownBtn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= 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findViewById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R.id.</a:t>
            </a:r>
            <a:r>
              <a:rPr kumimoji="1" lang="en-US" altLang="ko-KR" dirty="0" err="1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countDown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);</a:t>
            </a: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795155" y="3803073"/>
            <a:ext cx="2763981" cy="311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2098964" y="4707082"/>
            <a:ext cx="3439391" cy="1423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3387436" y="5237018"/>
            <a:ext cx="2171700" cy="862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8551" y="5945970"/>
            <a:ext cx="395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변수를 통해 동적으로 뷰를 조작 가능</a:t>
            </a:r>
            <a:endParaRPr kumimoji="1" lang="ko-KR" altLang="en-US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63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1474488"/>
            <a:ext cx="2574412" cy="5291847"/>
          </a:xfrm>
          <a:prstGeom prst="rect">
            <a:avLst/>
          </a:prstGeom>
        </p:spPr>
      </p:pic>
      <p:sp>
        <p:nvSpPr>
          <p:cNvPr id="7" name="대각선 방향의 모서리가 둥근 사각형 6"/>
          <p:cNvSpPr/>
          <p:nvPr/>
        </p:nvSpPr>
        <p:spPr>
          <a:xfrm>
            <a:off x="3023755" y="1670633"/>
            <a:ext cx="8967354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View.OnClickListener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설정하기</a:t>
            </a:r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1.</a:t>
            </a:r>
            <a:r>
              <a:rPr kumimoji="1" lang="ko-KR" altLang="en-US" sz="1600" dirty="0" smtClean="0"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public class </a:t>
            </a:r>
            <a:r>
              <a:rPr kumimoji="1" lang="en-US" altLang="ko-KR" sz="1600" dirty="0" err="1" smtClean="0">
                <a:latin typeface="Nanum Gothic" charset="-127"/>
                <a:ea typeface="Nanum Gothic" charset="-127"/>
                <a:cs typeface="Nanum Gothic" charset="-127"/>
              </a:rPr>
              <a:t>MainActivity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 extends </a:t>
            </a:r>
            <a:r>
              <a:rPr kumimoji="1" lang="en-US" altLang="ko-KR" sz="1600" dirty="0" err="1" smtClean="0">
                <a:latin typeface="Nanum Gothic" charset="-127"/>
                <a:ea typeface="Nanum Gothic" charset="-127"/>
                <a:cs typeface="Nanum Gothic" charset="-127"/>
              </a:rPr>
              <a:t>AppCompatActivity</a:t>
            </a:r>
            <a:r>
              <a:rPr kumimoji="1" lang="en-US" altLang="ko-KR" sz="1600" dirty="0"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-&gt; </a:t>
            </a:r>
          </a:p>
          <a:p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public class </a:t>
            </a:r>
            <a:r>
              <a:rPr kumimoji="1" lang="en-US" altLang="ko-KR" sz="1600" dirty="0" err="1" smtClean="0">
                <a:latin typeface="Nanum Gothic" charset="-127"/>
                <a:ea typeface="Nanum Gothic" charset="-127"/>
                <a:cs typeface="Nanum Gothic" charset="-127"/>
              </a:rPr>
              <a:t>MainActivity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 extends </a:t>
            </a:r>
            <a:r>
              <a:rPr kumimoji="1" lang="en-US" altLang="ko-KR" sz="1600" dirty="0" err="1" smtClean="0">
                <a:latin typeface="Nanum Gothic" charset="-127"/>
                <a:ea typeface="Nanum Gothic" charset="-127"/>
                <a:cs typeface="Nanum Gothic" charset="-127"/>
              </a:rPr>
              <a:t>AppCompatActivity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implements </a:t>
            </a:r>
            <a:r>
              <a:rPr kumimoji="1" lang="en-US" altLang="ko-KR" sz="1600" dirty="0" err="1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View.OnClickListener</a:t>
            </a:r>
            <a:endParaRPr kumimoji="1" lang="en-US" altLang="ko-KR" sz="1600" dirty="0" smtClean="0">
              <a:solidFill>
                <a:srgbClr val="FF00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kumimoji="1" lang="en-US" altLang="ko-KR" sz="1600" dirty="0" smtClean="0">
              <a:solidFill>
                <a:srgbClr val="FF00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kumimoji="1" lang="en-US" altLang="ko-KR" sz="1600" dirty="0">
              <a:solidFill>
                <a:srgbClr val="FF00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2.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en-US" altLang="ko-KR" sz="1600" dirty="0" err="1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View.OnClickListener</a:t>
            </a:r>
            <a:r>
              <a:rPr kumimoji="1" lang="ko-KR" altLang="en-US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 부분을 클릭하고 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[</a:t>
            </a:r>
            <a:r>
              <a:rPr kumimoji="1" lang="en-US" altLang="ko-KR" sz="1600" dirty="0" err="1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alt+o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]</a:t>
            </a:r>
          </a:p>
          <a:p>
            <a:endParaRPr kumimoji="1" lang="en-US" altLang="ko-KR" sz="1600" dirty="0" smtClean="0">
              <a:solidFill>
                <a:srgbClr val="FF00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kumimoji="1" lang="en-US" altLang="ko-KR" sz="1600" dirty="0">
              <a:solidFill>
                <a:srgbClr val="FF00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kumimoji="1" lang="en-US" altLang="ko-KR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3.</a:t>
            </a:r>
            <a:r>
              <a:rPr kumimoji="1" lang="ko-KR" altLang="en-US" sz="1600" dirty="0" smtClean="0">
                <a:solidFill>
                  <a:schemeClr val="tx1"/>
                </a:solidFill>
                <a:latin typeface="Nanum Gothic" charset="-127"/>
                <a:ea typeface="Nanum Gothic" charset="-127"/>
                <a:cs typeface="Nanum Gothic" charset="-127"/>
              </a:rPr>
              <a:t> </a:t>
            </a:r>
            <a:r>
              <a:rPr kumimoji="1" lang="en-US" altLang="ko-KR" sz="1600" dirty="0" err="1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onClick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()</a:t>
            </a:r>
            <a:r>
              <a:rPr kumimoji="1" lang="ko-KR" altLang="en-US" sz="1600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 가져오기</a:t>
            </a:r>
            <a:endParaRPr kumimoji="1" lang="en-US" altLang="ko-KR" sz="1600" dirty="0" smtClean="0">
              <a:solidFill>
                <a:srgbClr val="FF00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kumimoji="1" lang="en-US" altLang="ko-KR" sz="1400" dirty="0">
              <a:solidFill>
                <a:srgbClr val="FF0000"/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kumimoji="1" lang="en-US" altLang="ko-KR" sz="1400" dirty="0" smtClean="0">
                <a:solidFill>
                  <a:srgbClr val="FF0000"/>
                </a:solidFill>
                <a:latin typeface="+mn-ea"/>
                <a:ea typeface="Adobe Gothic Std B" charset="-127"/>
                <a:cs typeface="Adobe Gothic Std B" charset="-127"/>
              </a:rPr>
              <a:t>  </a:t>
            </a:r>
            <a:endParaRPr kumimoji="1" lang="en-US" altLang="ko-KR" sz="1400" dirty="0" smtClean="0">
              <a:solidFill>
                <a:srgbClr val="FF0000"/>
              </a:solidFill>
              <a:latin typeface="+mj-lt"/>
              <a:ea typeface="Adobe Gothic Std B" charset="-127"/>
              <a:cs typeface="Adobe Gothic Std B" charset="-127"/>
            </a:endParaRPr>
          </a:p>
          <a:p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3471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604434" y="1691415"/>
            <a:ext cx="11019939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3200" dirty="0" err="1" smtClean="0">
                <a:solidFill>
                  <a:schemeClr val="tx1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View.OnClickListener</a:t>
            </a:r>
            <a:r>
              <a:rPr kumimoji="1" lang="en-US" altLang="ko-KR" sz="3200" dirty="0" smtClean="0">
                <a:solidFill>
                  <a:schemeClr val="tx1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?</a:t>
            </a:r>
          </a:p>
          <a:p>
            <a:endParaRPr kumimoji="1" lang="en-US" altLang="ko-KR" sz="2400" dirty="0" smtClean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ko-KR" altLang="en-US" sz="2000" dirty="0" smtClean="0">
                <a:latin typeface="+mn-ea"/>
                <a:cs typeface="Adobe Gothic Std B" charset="-127"/>
              </a:rPr>
              <a:t>뷰의 클릭 관리자</a:t>
            </a:r>
            <a:endParaRPr kumimoji="1" lang="en-US" altLang="ko-KR" sz="2000" dirty="0">
              <a:latin typeface="+mn-ea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endParaRPr kumimoji="1" lang="en-US" altLang="ko-KR" sz="2000" dirty="0" smtClean="0">
              <a:latin typeface="+mn-ea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en-US" altLang="ko-KR" sz="2000" dirty="0" smtClean="0">
                <a:latin typeface="+mn-ea"/>
                <a:cs typeface="Adobe Gothic Std B" charset="-127"/>
              </a:rPr>
              <a:t>‘</a:t>
            </a:r>
            <a:r>
              <a:rPr kumimoji="1" lang="ko-KR" altLang="en-US" sz="2000" dirty="0" smtClean="0">
                <a:latin typeface="+mn-ea"/>
                <a:cs typeface="Adobe Gothic Std B" charset="-127"/>
              </a:rPr>
              <a:t>뷰</a:t>
            </a:r>
            <a:r>
              <a:rPr kumimoji="1" lang="en-US" altLang="ko-KR" sz="2000" dirty="0" smtClean="0">
                <a:latin typeface="+mn-ea"/>
                <a:cs typeface="Adobe Gothic Std B" charset="-127"/>
              </a:rPr>
              <a:t>’</a:t>
            </a:r>
            <a:r>
              <a:rPr kumimoji="1" lang="ko-KR" altLang="en-US" sz="2000" dirty="0" smtClean="0">
                <a:latin typeface="+mn-ea"/>
                <a:cs typeface="Adobe Gothic Std B" charset="-127"/>
              </a:rPr>
              <a:t>에게 </a:t>
            </a:r>
            <a:r>
              <a:rPr kumimoji="1" lang="en-US" altLang="ko-KR" sz="2000" dirty="0" smtClean="0">
                <a:latin typeface="+mn-ea"/>
                <a:cs typeface="Adobe Gothic Std B" charset="-127"/>
              </a:rPr>
              <a:t>‘</a:t>
            </a:r>
            <a:r>
              <a:rPr kumimoji="1" lang="ko-KR" altLang="en-US" sz="2000" dirty="0" smtClean="0">
                <a:latin typeface="+mn-ea"/>
                <a:cs typeface="Adobe Gothic Std B" charset="-127"/>
              </a:rPr>
              <a:t>클릭</a:t>
            </a:r>
            <a:r>
              <a:rPr kumimoji="1" lang="en-US" altLang="ko-KR" sz="2000" dirty="0" smtClean="0">
                <a:latin typeface="+mn-ea"/>
                <a:cs typeface="Adobe Gothic Std B" charset="-127"/>
              </a:rPr>
              <a:t>’</a:t>
            </a:r>
            <a:r>
              <a:rPr kumimoji="1" lang="ko-KR" altLang="en-US" sz="2000" dirty="0" smtClean="0">
                <a:latin typeface="+mn-ea"/>
                <a:cs typeface="Adobe Gothic Std B" charset="-127"/>
              </a:rPr>
              <a:t>이라는 행위를 할때 까지 </a:t>
            </a:r>
            <a:r>
              <a:rPr kumimoji="1" lang="en-US" altLang="ko-KR" sz="2000" dirty="0" smtClean="0">
                <a:latin typeface="+mn-ea"/>
                <a:cs typeface="Adobe Gothic Std B" charset="-127"/>
              </a:rPr>
              <a:t>‘</a:t>
            </a:r>
            <a:r>
              <a:rPr kumimoji="1" lang="ko-KR" altLang="en-US" sz="2000" dirty="0" smtClean="0">
                <a:latin typeface="+mn-ea"/>
                <a:cs typeface="Adobe Gothic Std B" charset="-127"/>
              </a:rPr>
              <a:t>듣고</a:t>
            </a:r>
            <a:r>
              <a:rPr kumimoji="1" lang="en-US" altLang="ko-KR" sz="2000" dirty="0" smtClean="0">
                <a:latin typeface="+mn-ea"/>
                <a:cs typeface="Adobe Gothic Std B" charset="-127"/>
              </a:rPr>
              <a:t>’</a:t>
            </a:r>
            <a:r>
              <a:rPr kumimoji="1" lang="ko-KR" altLang="en-US" sz="2000" dirty="0" smtClean="0">
                <a:latin typeface="+mn-ea"/>
                <a:cs typeface="Adobe Gothic Std B" charset="-127"/>
              </a:rPr>
              <a:t>있는 관리자</a:t>
            </a:r>
            <a:endParaRPr kumimoji="1" lang="en-US" altLang="ko-KR" sz="2000" dirty="0" smtClean="0">
              <a:latin typeface="+mn-ea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endParaRPr kumimoji="1" lang="en-US" altLang="ko-KR" sz="2000" dirty="0">
              <a:latin typeface="+mn-ea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r>
              <a:rPr kumimoji="1" lang="ko-KR" altLang="en-US" sz="2000" dirty="0" smtClean="0">
                <a:solidFill>
                  <a:srgbClr val="FF0000"/>
                </a:solidFill>
                <a:latin typeface="+mn-ea"/>
                <a:cs typeface="Adobe Gothic Std B" charset="-127"/>
              </a:rPr>
              <a:t>뷰에게 클릭 입력이 들어오면 </a:t>
            </a:r>
            <a:r>
              <a:rPr kumimoji="1" lang="en-US" altLang="ko-KR" sz="2000" dirty="0" err="1" smtClean="0">
                <a:solidFill>
                  <a:srgbClr val="FF0000"/>
                </a:solidFill>
                <a:latin typeface="+mn-ea"/>
                <a:cs typeface="Adobe Gothic Std B" charset="-127"/>
              </a:rPr>
              <a:t>onClick</a:t>
            </a:r>
            <a:r>
              <a:rPr kumimoji="1" lang="en-US" altLang="ko-KR" sz="2000" dirty="0" smtClean="0">
                <a:solidFill>
                  <a:srgbClr val="FF0000"/>
                </a:solidFill>
                <a:latin typeface="+mn-ea"/>
                <a:cs typeface="Adobe Gothic Std B" charset="-127"/>
              </a:rPr>
              <a:t>()</a:t>
            </a:r>
            <a:r>
              <a:rPr kumimoji="1" lang="ko-KR" altLang="en-US" sz="2000" dirty="0" smtClean="0">
                <a:solidFill>
                  <a:srgbClr val="FF0000"/>
                </a:solidFill>
                <a:latin typeface="+mn-ea"/>
                <a:cs typeface="Adobe Gothic Std B" charset="-127"/>
              </a:rPr>
              <a:t> 실행하는 관리자</a:t>
            </a:r>
            <a:r>
              <a:rPr kumimoji="1" lang="en-US" altLang="ko-KR" sz="2000" dirty="0" smtClean="0">
                <a:solidFill>
                  <a:srgbClr val="FF0000"/>
                </a:solidFill>
                <a:latin typeface="+mn-ea"/>
                <a:cs typeface="Adobe Gothic Std B" charset="-127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endParaRPr kumimoji="1" lang="en-US" altLang="ko-KR" sz="2400" dirty="0" smtClean="0">
              <a:latin typeface="+mj-lt"/>
              <a:ea typeface="Adobe Gothic Std B" charset="-127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endParaRPr kumimoji="1" lang="en-US" altLang="ko-KR" sz="2400" dirty="0" smtClean="0">
              <a:latin typeface="+mj-lt"/>
              <a:ea typeface="Adobe Gothic Std B" charset="-127"/>
              <a:cs typeface="Adobe Gothic Std B" charset="-127"/>
            </a:endParaRPr>
          </a:p>
          <a:p>
            <a:pPr marL="342900" indent="-342900">
              <a:buFont typeface="Arial" charset="0"/>
              <a:buChar char="•"/>
            </a:pPr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309255" y="4561609"/>
            <a:ext cx="2389909" cy="17664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View</a:t>
            </a:r>
            <a:endParaRPr kumimoji="1" lang="ko-KR" altLang="en-US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784162" y="4561609"/>
            <a:ext cx="2389909" cy="17664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Click</a:t>
            </a:r>
            <a:endParaRPr kumimoji="1" lang="ko-KR" altLang="en-US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259069" y="4561609"/>
            <a:ext cx="2389909" cy="176645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Listener</a:t>
            </a:r>
            <a:endParaRPr kumimoji="1" lang="ko-KR" altLang="en-US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9" name="십자형[C] 8"/>
          <p:cNvSpPr/>
          <p:nvPr/>
        </p:nvSpPr>
        <p:spPr>
          <a:xfrm>
            <a:off x="4061085" y="5278581"/>
            <a:ext cx="342900" cy="332509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십자형[C] 13"/>
          <p:cNvSpPr/>
          <p:nvPr/>
        </p:nvSpPr>
        <p:spPr>
          <a:xfrm>
            <a:off x="7554248" y="5278581"/>
            <a:ext cx="342900" cy="332509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086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01" y="1457557"/>
            <a:ext cx="2574412" cy="5291847"/>
          </a:xfrm>
          <a:prstGeom prst="rect">
            <a:avLst/>
          </a:prstGeom>
        </p:spPr>
      </p:pic>
      <p:sp>
        <p:nvSpPr>
          <p:cNvPr id="7" name="대각선 방향의 모서리가 둥근 사각형 6"/>
          <p:cNvSpPr/>
          <p:nvPr/>
        </p:nvSpPr>
        <p:spPr>
          <a:xfrm>
            <a:off x="5291667" y="1670633"/>
            <a:ext cx="6332706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버튼 뷰들과 </a:t>
            </a:r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View.OnClickListener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연결</a:t>
            </a:r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dirty="0" err="1" smtClean="0">
                <a:latin typeface="Nanum Gothic" charset="-127"/>
                <a:ea typeface="Nanum Gothic" charset="-127"/>
                <a:cs typeface="Nanum Gothic" charset="-127"/>
              </a:rPr>
              <a:t>countUpBtn.setOnClickListener</a:t>
            </a:r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(this);</a:t>
            </a:r>
          </a:p>
          <a:p>
            <a:endParaRPr kumimoji="1" lang="en-US" altLang="ko-KR" dirty="0"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kumimoji="1" lang="en-US" altLang="ko-KR" dirty="0" err="1" smtClean="0">
                <a:latin typeface="Nanum Gothic" charset="-127"/>
                <a:ea typeface="Nanum Gothic" charset="-127"/>
                <a:cs typeface="Nanum Gothic" charset="-127"/>
              </a:rPr>
              <a:t>countDownBtn.setOnClickListener</a:t>
            </a:r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(this);</a:t>
            </a: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두 버튼을 클릭하게 되면 </a:t>
            </a:r>
            <a:r>
              <a:rPr kumimoji="1" lang="en-US" altLang="ko-KR" sz="2000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onClick</a:t>
            </a:r>
            <a:r>
              <a:rPr kumimoji="1" lang="en-US" altLang="ko-KR" sz="2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()</a:t>
            </a:r>
            <a:r>
              <a:rPr kumimoji="1" lang="ko-KR" altLang="en-US" sz="2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실행</a:t>
            </a:r>
            <a:endParaRPr kumimoji="1" lang="en-US" altLang="ko-KR" sz="20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2057400" y="4520046"/>
            <a:ext cx="3439391" cy="1423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3325091" y="5081154"/>
            <a:ext cx="2171700" cy="862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604434" y="1670633"/>
            <a:ext cx="11019939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onClick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()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함수 내부 구현하기 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[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순서도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]</a:t>
            </a:r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027377" y="3774332"/>
            <a:ext cx="1692613" cy="17704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dirty="0" smtClean="0"/>
              <a:t>Click!!</a:t>
            </a:r>
            <a:endParaRPr kumimoji="1" lang="ko-KR" altLang="en-US" dirty="0"/>
          </a:p>
        </p:txBody>
      </p:sp>
      <p:sp>
        <p:nvSpPr>
          <p:cNvPr id="4" name="다이아몬드 3"/>
          <p:cNvSpPr/>
          <p:nvPr/>
        </p:nvSpPr>
        <p:spPr>
          <a:xfrm>
            <a:off x="3379564" y="3313484"/>
            <a:ext cx="2888215" cy="2692130"/>
          </a:xfrm>
          <a:prstGeom prst="diamo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 err="1" smtClean="0"/>
              <a:t>countUpBtn</a:t>
            </a:r>
            <a:r>
              <a:rPr kumimoji="1" lang="en-US" altLang="ko-KR" sz="1600" dirty="0" smtClean="0"/>
              <a:t> </a:t>
            </a:r>
          </a:p>
          <a:p>
            <a:pPr algn="ctr"/>
            <a:r>
              <a:rPr kumimoji="1" lang="en-US" altLang="ko-KR" sz="1600" dirty="0" smtClean="0"/>
              <a:t>Vs</a:t>
            </a:r>
          </a:p>
          <a:p>
            <a:pPr algn="ctr"/>
            <a:r>
              <a:rPr kumimoji="1" lang="en-US" altLang="ko-KR" sz="1600" dirty="0" err="1" smtClean="0"/>
              <a:t>countDownBtn</a:t>
            </a:r>
            <a:endParaRPr kumimoji="1" lang="en-US" altLang="ko-KR" sz="16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27354" y="2953966"/>
            <a:ext cx="1329958" cy="14332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 smtClean="0"/>
              <a:t>Count</a:t>
            </a:r>
            <a:r>
              <a:rPr kumimoji="1" lang="ko-KR" altLang="en-US" sz="1600" dirty="0" smtClean="0"/>
              <a:t> 값</a:t>
            </a:r>
            <a:r>
              <a:rPr kumimoji="1" lang="en-US" altLang="ko-KR" sz="1600" dirty="0" smtClean="0"/>
              <a:t> </a:t>
            </a:r>
            <a:r>
              <a:rPr kumimoji="1" lang="ko-KR" altLang="en-US" sz="1600" dirty="0" smtClean="0"/>
              <a:t>증가</a:t>
            </a:r>
            <a:endParaRPr kumimoji="1" lang="ko-KR" altLang="en-US" sz="16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916843" y="4953903"/>
            <a:ext cx="1329958" cy="14332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 smtClean="0"/>
              <a:t>Count</a:t>
            </a:r>
            <a:r>
              <a:rPr kumimoji="1" lang="ko-KR" altLang="en-US" sz="1600" dirty="0" smtClean="0"/>
              <a:t> 값 감소</a:t>
            </a:r>
            <a:endParaRPr kumimoji="1" lang="ko-KR" altLang="en-US" sz="1600" dirty="0"/>
          </a:p>
        </p:txBody>
      </p:sp>
      <p:sp>
        <p:nvSpPr>
          <p:cNvPr id="5" name="문서 4"/>
          <p:cNvSpPr/>
          <p:nvPr/>
        </p:nvSpPr>
        <p:spPr>
          <a:xfrm>
            <a:off x="9719554" y="4032114"/>
            <a:ext cx="1634247" cy="1230549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dirty="0" smtClean="0"/>
              <a:t>Count</a:t>
            </a:r>
            <a:r>
              <a:rPr kumimoji="1" lang="ko-KR" altLang="en-US" dirty="0" smtClean="0"/>
              <a:t> 값</a:t>
            </a:r>
            <a:endParaRPr kumimoji="1" lang="en-US" altLang="ko-KR" dirty="0" smtClean="0"/>
          </a:p>
          <a:p>
            <a:pPr algn="ctr"/>
            <a:r>
              <a:rPr kumimoji="1" lang="ko-KR" altLang="en-US" dirty="0" smtClean="0"/>
              <a:t>출력</a:t>
            </a:r>
            <a:endParaRPr kumimoji="1" lang="ko-KR" altLang="en-US" dirty="0"/>
          </a:p>
        </p:txBody>
      </p:sp>
      <p:cxnSp>
        <p:nvCxnSpPr>
          <p:cNvPr id="13" name="직선 화살표 연결선 12"/>
          <p:cNvCxnSpPr>
            <a:stCxn id="3" idx="3"/>
            <a:endCxn id="4" idx="1"/>
          </p:cNvCxnSpPr>
          <p:nvPr/>
        </p:nvCxnSpPr>
        <p:spPr>
          <a:xfrm>
            <a:off x="2719990" y="4659549"/>
            <a:ext cx="6595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endCxn id="10" idx="1"/>
          </p:cNvCxnSpPr>
          <p:nvPr/>
        </p:nvCxnSpPr>
        <p:spPr>
          <a:xfrm flipV="1">
            <a:off x="5603132" y="3670570"/>
            <a:ext cx="1324222" cy="361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endCxn id="11" idx="1"/>
          </p:cNvCxnSpPr>
          <p:nvPr/>
        </p:nvCxnSpPr>
        <p:spPr>
          <a:xfrm>
            <a:off x="5573949" y="5297911"/>
            <a:ext cx="1342894" cy="372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0" idx="3"/>
            <a:endCxn id="5" idx="1"/>
          </p:cNvCxnSpPr>
          <p:nvPr/>
        </p:nvCxnSpPr>
        <p:spPr>
          <a:xfrm>
            <a:off x="8257312" y="3670570"/>
            <a:ext cx="1462242" cy="976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endCxn id="5" idx="1"/>
          </p:cNvCxnSpPr>
          <p:nvPr/>
        </p:nvCxnSpPr>
        <p:spPr>
          <a:xfrm flipV="1">
            <a:off x="8257312" y="4647389"/>
            <a:ext cx="1462242" cy="1023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지난 강의</a:t>
            </a:r>
            <a:endParaRPr kumimoji="1"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434" y="2959100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 smtClean="0"/>
              <a:t>어플리케이션의 정적인 디자인하는 파일은</a:t>
            </a:r>
            <a:endParaRPr kumimoji="1" lang="en-US" altLang="ko-KR" sz="3600" b="1" dirty="0" smtClean="0"/>
          </a:p>
          <a:p>
            <a:pPr algn="ctr"/>
            <a:endParaRPr kumimoji="1" lang="en-US" altLang="ko-KR" sz="3600" b="1" dirty="0"/>
          </a:p>
          <a:p>
            <a:pPr algn="ctr"/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        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이다</a:t>
            </a:r>
            <a:r>
              <a:rPr kumimoji="1" lang="en-US" altLang="ko-KR" sz="3600" b="1" dirty="0" smtClean="0"/>
              <a:t>.</a:t>
            </a:r>
            <a:endParaRPr kumimoji="1" lang="ko-KR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7800" y="5765800"/>
            <a:ext cx="44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err="1">
                <a:solidFill>
                  <a:srgbClr val="FF0000"/>
                </a:solidFill>
              </a:rPr>
              <a:t>a</a:t>
            </a:r>
            <a:r>
              <a:rPr kumimoji="1" lang="en-US" altLang="ko-KR" sz="3600" b="1" dirty="0" err="1" smtClean="0">
                <a:solidFill>
                  <a:srgbClr val="FF0000"/>
                </a:solidFill>
              </a:rPr>
              <a:t>ctivity_main.xml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6828817" y="1670633"/>
            <a:ext cx="4795556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onClick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()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함수 내부 구현하기 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[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유사코드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]</a:t>
            </a:r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>public void </a:t>
            </a:r>
            <a:r>
              <a:rPr lang="en-US" altLang="ko-KR" sz="1600" dirty="0" err="1" smtClean="0"/>
              <a:t>onClick</a:t>
            </a:r>
            <a:r>
              <a:rPr lang="en-US" altLang="ko-KR" sz="1600" dirty="0" smtClean="0"/>
              <a:t>(View </a:t>
            </a:r>
            <a:r>
              <a:rPr lang="en-US" altLang="ko-KR" sz="1600" dirty="0"/>
              <a:t>view) </a:t>
            </a:r>
            <a:r>
              <a:rPr lang="en-US" altLang="ko-KR" sz="1600" dirty="0" smtClean="0"/>
              <a:t>{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</a:t>
            </a:r>
            <a:r>
              <a:rPr lang="en-US" altLang="ko-KR" sz="1600" dirty="0" smtClean="0"/>
              <a:t>switch(</a:t>
            </a:r>
            <a:r>
              <a:rPr lang="ko-KR" altLang="en-US" sz="1600" dirty="0" smtClean="0">
                <a:solidFill>
                  <a:srgbClr val="FF0000"/>
                </a:solidFill>
              </a:rPr>
              <a:t>버튼의 </a:t>
            </a:r>
            <a:r>
              <a:rPr lang="en-US" altLang="ko-KR" sz="1600" dirty="0" smtClean="0">
                <a:solidFill>
                  <a:srgbClr val="FF0000"/>
                </a:solidFill>
              </a:rPr>
              <a:t>id</a:t>
            </a:r>
            <a:r>
              <a:rPr lang="ko-KR" altLang="en-US" sz="1600" dirty="0" smtClean="0">
                <a:solidFill>
                  <a:srgbClr val="FF0000"/>
                </a:solidFill>
              </a:rPr>
              <a:t>값</a:t>
            </a:r>
            <a:r>
              <a:rPr lang="en-US" altLang="ko-KR" sz="1600" dirty="0" smtClean="0"/>
              <a:t>) </a:t>
            </a:r>
            <a:r>
              <a:rPr lang="en-US" altLang="ko-KR" sz="1600" dirty="0"/>
              <a:t>{</a:t>
            </a:r>
            <a:br>
              <a:rPr lang="en-US" altLang="ko-KR" sz="1600" dirty="0"/>
            </a:br>
            <a:r>
              <a:rPr lang="en-US" altLang="ko-KR" sz="1600" dirty="0"/>
              <a:t>        case </a:t>
            </a:r>
            <a:r>
              <a:rPr lang="ko-KR" altLang="en-US" sz="1600" dirty="0" smtClean="0">
                <a:solidFill>
                  <a:srgbClr val="FF0000"/>
                </a:solidFill>
              </a:rPr>
              <a:t>증가 버튼 </a:t>
            </a:r>
            <a:r>
              <a:rPr lang="en-US" altLang="ko-KR" sz="1600" dirty="0" smtClean="0">
                <a:solidFill>
                  <a:srgbClr val="FF0000"/>
                </a:solidFill>
              </a:rPr>
              <a:t>id</a:t>
            </a:r>
            <a:r>
              <a:rPr lang="en-US" altLang="ko-KR" sz="1600" dirty="0" smtClean="0"/>
              <a:t>: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카운트 값 증가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>
                <a:solidFill>
                  <a:srgbClr val="FF0000"/>
                </a:solidFill>
              </a:rPr>
              <a:t>	</a:t>
            </a:r>
            <a:r>
              <a:rPr lang="en-US" altLang="ko-KR" sz="1600" dirty="0" smtClean="0">
                <a:solidFill>
                  <a:schemeClr val="tx1"/>
                </a:solidFill>
              </a:rPr>
              <a:t>break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    case </a:t>
            </a:r>
            <a:r>
              <a:rPr lang="ko-KR" altLang="en-US" sz="1600" dirty="0" smtClean="0">
                <a:solidFill>
                  <a:srgbClr val="FF0000"/>
                </a:solidFill>
              </a:rPr>
              <a:t>감소 버튼 </a:t>
            </a:r>
            <a:r>
              <a:rPr lang="en-US" altLang="ko-KR" sz="1600" dirty="0" smtClean="0">
                <a:solidFill>
                  <a:srgbClr val="FF0000"/>
                </a:solidFill>
              </a:rPr>
              <a:t>id</a:t>
            </a:r>
            <a:r>
              <a:rPr lang="en-US" altLang="ko-KR" sz="1600" dirty="0" smtClean="0"/>
              <a:t>: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카운트 값 감소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	</a:t>
            </a:r>
            <a:r>
              <a:rPr lang="en-US" altLang="ko-KR" sz="1600" dirty="0" smtClean="0">
                <a:solidFill>
                  <a:schemeClr val="tx1"/>
                </a:solidFill>
              </a:rPr>
              <a:t>break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}</a:t>
            </a:r>
            <a:br>
              <a:rPr lang="en-US" altLang="ko-KR" sz="1600" dirty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카운트 값 출력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>}</a:t>
            </a:r>
            <a:endParaRPr kumimoji="1" lang="en-US" altLang="ko-KR" sz="16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0195" y="1670632"/>
            <a:ext cx="6235430" cy="4899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ko-KR" dirty="0"/>
              <a:t>v</a:t>
            </a:r>
            <a:r>
              <a:rPr kumimoji="1" lang="en-US" altLang="ko-KR" dirty="0" smtClean="0"/>
              <a:t>oid </a:t>
            </a:r>
            <a:r>
              <a:rPr kumimoji="1" lang="en-US" altLang="ko-KR" dirty="0" err="1" smtClean="0"/>
              <a:t>switchExample</a:t>
            </a:r>
            <a:r>
              <a:rPr kumimoji="1" lang="en-US" altLang="ko-KR" dirty="0" smtClean="0"/>
              <a:t>(</a:t>
            </a:r>
            <a:r>
              <a:rPr kumimoji="1" lang="en-US" altLang="ko-KR" dirty="0" err="1" smtClean="0"/>
              <a:t>num</a:t>
            </a:r>
            <a:r>
              <a:rPr kumimoji="1" lang="en-US" altLang="ko-KR" dirty="0" smtClean="0"/>
              <a:t>) {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     switch(</a:t>
            </a:r>
            <a:r>
              <a:rPr kumimoji="1" lang="en-US" altLang="ko-KR" dirty="0" err="1" smtClean="0"/>
              <a:t>num</a:t>
            </a:r>
            <a:r>
              <a:rPr kumimoji="1" lang="en-US" altLang="ko-KR" dirty="0" smtClean="0"/>
              <a:t>) {</a:t>
            </a:r>
          </a:p>
          <a:p>
            <a:r>
              <a:rPr kumimoji="1" lang="en-US" altLang="ko-KR" dirty="0"/>
              <a:t>	</a:t>
            </a:r>
            <a:r>
              <a:rPr kumimoji="1" lang="en-US" altLang="ko-KR" dirty="0" smtClean="0"/>
              <a:t>case 1 :</a:t>
            </a:r>
          </a:p>
          <a:p>
            <a:r>
              <a:rPr kumimoji="1" lang="en-US" altLang="ko-KR" dirty="0"/>
              <a:t>	 </a:t>
            </a:r>
            <a:r>
              <a:rPr kumimoji="1" lang="en-US" altLang="ko-KR" dirty="0" smtClean="0"/>
              <a:t>       </a:t>
            </a:r>
            <a:r>
              <a:rPr kumimoji="1" lang="en-US" altLang="ko-KR" dirty="0" err="1" smtClean="0"/>
              <a:t>printf</a:t>
            </a:r>
            <a:r>
              <a:rPr kumimoji="1" lang="en-US" altLang="ko-KR" dirty="0" smtClean="0"/>
              <a:t>(“1 </a:t>
            </a:r>
            <a:r>
              <a:rPr kumimoji="1" lang="ko-KR" altLang="en-US" dirty="0" smtClean="0"/>
              <a:t>입니다</a:t>
            </a:r>
            <a:r>
              <a:rPr kumimoji="1" lang="en-US" altLang="ko-KR" dirty="0" smtClean="0"/>
              <a:t>.”);</a:t>
            </a:r>
          </a:p>
          <a:p>
            <a:r>
              <a:rPr kumimoji="1" lang="en-US" altLang="ko-KR" dirty="0"/>
              <a:t>	</a:t>
            </a:r>
            <a:r>
              <a:rPr kumimoji="1" lang="en-US" altLang="ko-KR" dirty="0" smtClean="0"/>
              <a:t>        break;</a:t>
            </a:r>
          </a:p>
          <a:p>
            <a:r>
              <a:rPr kumimoji="1" lang="en-US" altLang="ko-KR" dirty="0"/>
              <a:t>	</a:t>
            </a:r>
            <a:r>
              <a:rPr kumimoji="1" lang="en-US" altLang="ko-KR" dirty="0" smtClean="0"/>
              <a:t>case 2 :</a:t>
            </a:r>
          </a:p>
          <a:p>
            <a:r>
              <a:rPr kumimoji="1" lang="en-US" altLang="ko-KR" dirty="0"/>
              <a:t>	        </a:t>
            </a:r>
            <a:r>
              <a:rPr kumimoji="1" lang="en-US" altLang="ko-KR" dirty="0" err="1"/>
              <a:t>printf</a:t>
            </a:r>
            <a:r>
              <a:rPr kumimoji="1" lang="en-US" altLang="ko-KR" dirty="0" smtClean="0"/>
              <a:t>(“2 </a:t>
            </a:r>
            <a:r>
              <a:rPr kumimoji="1" lang="ko-KR" altLang="en-US" dirty="0"/>
              <a:t>입니다</a:t>
            </a:r>
            <a:r>
              <a:rPr kumimoji="1" lang="en-US" altLang="ko-KR" dirty="0" smtClean="0"/>
              <a:t>.”);</a:t>
            </a:r>
          </a:p>
          <a:p>
            <a:r>
              <a:rPr kumimoji="1" lang="en-US" altLang="ko-KR" dirty="0"/>
              <a:t>	</a:t>
            </a:r>
            <a:r>
              <a:rPr kumimoji="1" lang="en-US" altLang="ko-KR" dirty="0" smtClean="0"/>
              <a:t>        break;</a:t>
            </a:r>
          </a:p>
          <a:p>
            <a:r>
              <a:rPr kumimoji="1" lang="en-US" altLang="ko-KR" dirty="0"/>
              <a:t>	</a:t>
            </a:r>
            <a:r>
              <a:rPr kumimoji="1" lang="en-US" altLang="ko-KR" dirty="0" smtClean="0"/>
              <a:t>case 3 :</a:t>
            </a:r>
          </a:p>
          <a:p>
            <a:r>
              <a:rPr kumimoji="1" lang="en-US" altLang="ko-KR" dirty="0"/>
              <a:t>	        </a:t>
            </a:r>
            <a:r>
              <a:rPr kumimoji="1" lang="en-US" altLang="ko-KR" dirty="0" err="1"/>
              <a:t>printf</a:t>
            </a:r>
            <a:r>
              <a:rPr kumimoji="1" lang="en-US" altLang="ko-KR" dirty="0" smtClean="0"/>
              <a:t>(“3 </a:t>
            </a:r>
            <a:r>
              <a:rPr kumimoji="1" lang="ko-KR" altLang="en-US" dirty="0"/>
              <a:t>입니다</a:t>
            </a:r>
            <a:r>
              <a:rPr kumimoji="1" lang="en-US" altLang="ko-KR" dirty="0" smtClean="0"/>
              <a:t>.”);</a:t>
            </a:r>
          </a:p>
          <a:p>
            <a:r>
              <a:rPr kumimoji="1" lang="en-US" altLang="ko-KR" dirty="0"/>
              <a:t>	</a:t>
            </a:r>
            <a:r>
              <a:rPr kumimoji="1" lang="en-US" altLang="ko-KR" dirty="0" smtClean="0"/>
              <a:t>        break;</a:t>
            </a:r>
          </a:p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     }</a:t>
            </a:r>
          </a:p>
          <a:p>
            <a:r>
              <a:rPr kumimoji="1" lang="en-US" altLang="ko-KR" dirty="0" smtClean="0"/>
              <a:t>}</a:t>
            </a:r>
            <a:endParaRPr kumimoji="1" lang="en-US" altLang="ko-KR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3321906" y="2675106"/>
            <a:ext cx="3891064" cy="671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6828817" y="1670633"/>
            <a:ext cx="4795556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onClick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()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함수 내부 구현하기 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[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유사코드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]</a:t>
            </a:r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err="1"/>
              <a:t>TextView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countDisplayTV</a:t>
            </a:r>
            <a:r>
              <a:rPr lang="en-US" altLang="ko-KR" sz="1600" dirty="0"/>
              <a:t>;</a:t>
            </a:r>
            <a:br>
              <a:rPr lang="en-US" altLang="ko-KR" sz="1600" dirty="0"/>
            </a:br>
            <a:r>
              <a:rPr lang="en-US" altLang="ko-KR" sz="1600" dirty="0"/>
              <a:t>Button </a:t>
            </a:r>
            <a:r>
              <a:rPr lang="en-US" altLang="ko-KR" sz="1600" dirty="0" err="1"/>
              <a:t>countUpBtn</a:t>
            </a:r>
            <a:r>
              <a:rPr lang="en-US" altLang="ko-KR" sz="1600" dirty="0"/>
              <a:t>;</a:t>
            </a:r>
            <a:br>
              <a:rPr lang="en-US" altLang="ko-KR" sz="1600" dirty="0"/>
            </a:br>
            <a:r>
              <a:rPr lang="en-US" altLang="ko-KR" sz="1600" dirty="0"/>
              <a:t>Button </a:t>
            </a:r>
            <a:r>
              <a:rPr lang="en-US" altLang="ko-KR" sz="1600" dirty="0" err="1"/>
              <a:t>countDownBtn</a:t>
            </a:r>
            <a:r>
              <a:rPr lang="en-US" altLang="ko-KR" sz="1600" dirty="0" smtClean="0"/>
              <a:t>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>
                <a:solidFill>
                  <a:srgbClr val="FF0000"/>
                </a:solidFill>
              </a:rPr>
              <a:t>//</a:t>
            </a:r>
            <a:r>
              <a:rPr lang="ko-KR" altLang="en-US" sz="1600" dirty="0" smtClean="0">
                <a:solidFill>
                  <a:srgbClr val="FF0000"/>
                </a:solidFill>
              </a:rPr>
              <a:t> 변수 선언부 밑에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countValue</a:t>
            </a:r>
            <a:r>
              <a:rPr lang="ko-KR" altLang="en-US" sz="1600" dirty="0" smtClean="0">
                <a:solidFill>
                  <a:srgbClr val="FF0000"/>
                </a:solidFill>
              </a:rPr>
              <a:t> 변수 추가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countValue</a:t>
            </a:r>
            <a:r>
              <a:rPr lang="en-US" altLang="ko-KR" sz="1600" dirty="0"/>
              <a:t> = 0;</a:t>
            </a:r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0195" y="1670632"/>
            <a:ext cx="6235430" cy="4899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dirty="0" smtClean="0"/>
              <a:t>클릭 때 마다 수정되는 카운트 값을 저장할 공간이 필요</a:t>
            </a:r>
            <a:endParaRPr kumimoji="1" lang="en-US" altLang="ko-KR" dirty="0" smtClean="0"/>
          </a:p>
          <a:p>
            <a:pPr algn="ctr"/>
            <a:endParaRPr kumimoji="1" lang="en-US" altLang="ko-KR" dirty="0" smtClean="0"/>
          </a:p>
          <a:p>
            <a:pPr algn="ctr"/>
            <a:endParaRPr kumimoji="1" lang="en-US" altLang="ko-KR" dirty="0"/>
          </a:p>
          <a:p>
            <a:pPr algn="ctr"/>
            <a:endParaRPr kumimoji="1" lang="en-US" altLang="ko-KR" dirty="0" smtClean="0"/>
          </a:p>
          <a:p>
            <a:pPr algn="ctr"/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int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countValue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=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0;</a:t>
            </a: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4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변수 선언</a:t>
            </a:r>
            <a:endParaRPr kumimoji="1" lang="en-US" altLang="ko-KR" sz="24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96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6828817" y="1670633"/>
            <a:ext cx="4795556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onClick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() 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함수 내부 구현하기 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[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소스코드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]</a:t>
            </a:r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>public void </a:t>
            </a:r>
            <a:r>
              <a:rPr lang="en-US" altLang="ko-KR" sz="1600" dirty="0" err="1" smtClean="0"/>
              <a:t>onClick</a:t>
            </a:r>
            <a:r>
              <a:rPr lang="en-US" altLang="ko-KR" sz="1600" dirty="0" smtClean="0"/>
              <a:t>(View </a:t>
            </a:r>
            <a:r>
              <a:rPr lang="en-US" altLang="ko-KR" sz="1600" dirty="0"/>
              <a:t>view) </a:t>
            </a:r>
            <a:r>
              <a:rPr lang="en-US" altLang="ko-KR" sz="1600" dirty="0" smtClean="0"/>
              <a:t>{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</a:t>
            </a:r>
            <a:r>
              <a:rPr lang="en-US" altLang="ko-KR" sz="1600" dirty="0" smtClean="0"/>
              <a:t>switch(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view.getId</a:t>
            </a:r>
            <a:r>
              <a:rPr lang="en-US" altLang="ko-KR" sz="1600" dirty="0" smtClean="0">
                <a:solidFill>
                  <a:srgbClr val="FF0000"/>
                </a:solidFill>
              </a:rPr>
              <a:t>()</a:t>
            </a:r>
            <a:r>
              <a:rPr lang="en-US" altLang="ko-KR" sz="1600" dirty="0" smtClean="0"/>
              <a:t>) </a:t>
            </a:r>
            <a:r>
              <a:rPr lang="en-US" altLang="ko-KR" sz="1600" dirty="0"/>
              <a:t>{</a:t>
            </a:r>
            <a:br>
              <a:rPr lang="en-US" altLang="ko-KR" sz="1600" dirty="0"/>
            </a:br>
            <a:r>
              <a:rPr lang="en-US" altLang="ko-KR" sz="1600" dirty="0"/>
              <a:t>        case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R.id.countUp</a:t>
            </a:r>
            <a:r>
              <a:rPr lang="en-US" altLang="ko-KR" sz="1600" dirty="0" smtClean="0"/>
              <a:t>: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       </a:t>
            </a:r>
            <a:r>
              <a:rPr lang="en-US" altLang="ko-KR" sz="1600" dirty="0" smtClean="0"/>
              <a:t>	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countValue</a:t>
            </a:r>
            <a:r>
              <a:rPr lang="en-US" altLang="ko-KR" sz="1600" dirty="0" smtClean="0">
                <a:solidFill>
                  <a:srgbClr val="FF0000"/>
                </a:solidFill>
              </a:rPr>
              <a:t>++;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	</a:t>
            </a:r>
            <a:r>
              <a:rPr lang="en-US" altLang="ko-KR" sz="1600" dirty="0" smtClean="0">
                <a:solidFill>
                  <a:schemeClr val="tx1"/>
                </a:solidFill>
              </a:rPr>
              <a:t>break;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    case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R.id.countDown</a:t>
            </a:r>
            <a:r>
              <a:rPr lang="en-US" altLang="ko-KR" sz="1600" dirty="0" smtClean="0"/>
              <a:t>: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	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countValue</a:t>
            </a:r>
            <a:r>
              <a:rPr lang="en-US" altLang="ko-KR" sz="1600" dirty="0" smtClean="0">
                <a:solidFill>
                  <a:srgbClr val="FF0000"/>
                </a:solidFill>
              </a:rPr>
              <a:t>--;</a:t>
            </a:r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	</a:t>
            </a:r>
            <a:r>
              <a:rPr lang="en-US" altLang="ko-KR" sz="1600" dirty="0" smtClean="0">
                <a:solidFill>
                  <a:schemeClr val="tx1"/>
                </a:solidFill>
              </a:rPr>
              <a:t>break;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}</a:t>
            </a:r>
            <a:br>
              <a:rPr lang="en-US" altLang="ko-KR" sz="1600" dirty="0"/>
            </a:b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countDisplay.setText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countValue</a:t>
            </a:r>
            <a:r>
              <a:rPr lang="en-US" altLang="ko-KR" sz="1600" dirty="0" smtClean="0">
                <a:solidFill>
                  <a:srgbClr val="FF0000"/>
                </a:solidFill>
              </a:rPr>
              <a:t>+””);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smtClean="0"/>
              <a:t>}</a:t>
            </a:r>
            <a:endParaRPr kumimoji="1" lang="en-US" altLang="ko-KR" sz="16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0195" y="1670633"/>
            <a:ext cx="6235430" cy="4899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ko-KR" dirty="0" smtClean="0"/>
              <a:t> </a:t>
            </a:r>
            <a:r>
              <a:rPr kumimoji="1" lang="ko-KR" altLang="en-US" dirty="0" smtClean="0"/>
              <a:t>버튼의 </a:t>
            </a:r>
            <a:r>
              <a:rPr kumimoji="1" lang="en-US" altLang="ko-KR" dirty="0" smtClean="0"/>
              <a:t>id </a:t>
            </a:r>
            <a:r>
              <a:rPr kumimoji="1" lang="ko-KR" altLang="en-US" dirty="0" smtClean="0"/>
              <a:t>값을 가져오는 함수 </a:t>
            </a:r>
            <a:r>
              <a:rPr kumimoji="1" lang="en-US" altLang="ko-KR" dirty="0" smtClean="0"/>
              <a:t>=</a:t>
            </a:r>
            <a:r>
              <a:rPr kumimoji="1" lang="ko-KR" altLang="en-US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view.getId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()</a:t>
            </a:r>
          </a:p>
          <a:p>
            <a:endParaRPr kumimoji="1" lang="en-US" altLang="ko-KR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dirty="0" smtClean="0"/>
              <a:t>증가 버튼 </a:t>
            </a:r>
            <a:r>
              <a:rPr kumimoji="1" lang="en-US" altLang="ko-KR" dirty="0" smtClean="0"/>
              <a:t>id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=</a:t>
            </a:r>
            <a:r>
              <a:rPr kumimoji="1" lang="ko-KR" altLang="en-US" dirty="0" smtClean="0"/>
              <a:t> </a:t>
            </a:r>
            <a:r>
              <a:rPr kumimoji="1" lang="en-US" altLang="ko-KR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R.id.countUp</a:t>
            </a:r>
            <a:endParaRPr kumimoji="1" lang="en-US" altLang="ko-KR" dirty="0" smtClean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dirty="0" smtClean="0"/>
              <a:t>카운트 값 증가 </a:t>
            </a:r>
            <a:r>
              <a:rPr kumimoji="1" lang="en-US" altLang="ko-KR" dirty="0" smtClean="0"/>
              <a:t>=</a:t>
            </a:r>
            <a:r>
              <a:rPr kumimoji="1" lang="ko-KR" altLang="en-US" dirty="0" smtClean="0"/>
              <a:t> </a:t>
            </a:r>
            <a:r>
              <a:rPr kumimoji="1" lang="en-US" altLang="ko-KR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countValue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++;</a:t>
            </a:r>
          </a:p>
          <a:p>
            <a:endParaRPr kumimoji="1" lang="en-US" altLang="ko-KR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dirty="0" smtClean="0"/>
              <a:t>감소 </a:t>
            </a:r>
            <a:r>
              <a:rPr kumimoji="1" lang="ko-KR" altLang="en-US" dirty="0"/>
              <a:t>버튼 </a:t>
            </a:r>
            <a:r>
              <a:rPr kumimoji="1" lang="en-US" altLang="ko-KR" dirty="0"/>
              <a:t>id</a:t>
            </a:r>
            <a:r>
              <a:rPr kumimoji="1" lang="ko-KR" altLang="en-US" dirty="0"/>
              <a:t> </a:t>
            </a:r>
            <a:r>
              <a:rPr kumimoji="1" lang="en-US" altLang="ko-KR" dirty="0" smtClean="0"/>
              <a:t>=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?</a:t>
            </a:r>
            <a:endParaRPr kumimoji="1" lang="en-US" altLang="ko-KR" dirty="0" smtClean="0"/>
          </a:p>
          <a:p>
            <a:endParaRPr kumimoji="1" lang="en-US" altLang="ko-KR" dirty="0"/>
          </a:p>
          <a:p>
            <a:r>
              <a:rPr kumimoji="1" lang="ko-KR" altLang="en-US" dirty="0"/>
              <a:t>카운트 값 </a:t>
            </a:r>
            <a:r>
              <a:rPr kumimoji="1" lang="ko-KR" altLang="en-US" dirty="0" smtClean="0"/>
              <a:t>감소 </a:t>
            </a:r>
            <a:r>
              <a:rPr kumimoji="1" lang="en-US" altLang="ko-KR" dirty="0" smtClean="0"/>
              <a:t>=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?</a:t>
            </a:r>
          </a:p>
          <a:p>
            <a:endParaRPr kumimoji="1" lang="en-US" altLang="ko-KR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dirty="0"/>
              <a:t>카운트 </a:t>
            </a:r>
            <a:r>
              <a:rPr kumimoji="1" lang="ko-KR" altLang="en-US" dirty="0" smtClean="0"/>
              <a:t>값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출력 </a:t>
            </a:r>
            <a:r>
              <a:rPr kumimoji="1" lang="en-US" altLang="ko-KR" dirty="0" smtClean="0"/>
              <a:t>=</a:t>
            </a:r>
            <a:r>
              <a:rPr kumimoji="1" lang="ko-KR" altLang="en-US" dirty="0" smtClean="0"/>
              <a:t> </a:t>
            </a:r>
            <a:r>
              <a:rPr kumimoji="1" lang="en-US" altLang="ko-KR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countDisplay.setText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countValue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+ “”)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64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MainActivity.java</a:t>
            </a:r>
            <a:r>
              <a:rPr lang="en-US" altLang="ko-KR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kumimoji="1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22024"/>
            <a:ext cx="12191999" cy="5535976"/>
          </a:xfrm>
        </p:spPr>
        <p:txBody>
          <a:bodyPr numCol="2">
            <a:normAutofit fontScale="85000" lnSpcReduction="20000"/>
          </a:bodyPr>
          <a:lstStyle/>
          <a:p>
            <a:r>
              <a:rPr lang="en-US" altLang="ko-KR" dirty="0"/>
              <a:t>public class </a:t>
            </a:r>
            <a:r>
              <a:rPr lang="en-US" altLang="ko-KR" dirty="0" err="1"/>
              <a:t>MainActivity</a:t>
            </a:r>
            <a:r>
              <a:rPr lang="en-US" altLang="ko-KR" dirty="0"/>
              <a:t> extends </a:t>
            </a:r>
            <a:r>
              <a:rPr lang="en-US" altLang="ko-KR" dirty="0" err="1"/>
              <a:t>AppCompatActivity</a:t>
            </a:r>
            <a:r>
              <a:rPr lang="en-US" altLang="ko-KR" dirty="0"/>
              <a:t> implements </a:t>
            </a:r>
            <a:r>
              <a:rPr lang="en-US" altLang="ko-KR" dirty="0" err="1"/>
              <a:t>View.OnClickListener</a:t>
            </a:r>
            <a:r>
              <a:rPr lang="en-US" altLang="ko-KR" dirty="0"/>
              <a:t> {</a:t>
            </a:r>
            <a:br>
              <a:rPr lang="en-US" altLang="ko-KR" dirty="0"/>
            </a:br>
            <a:r>
              <a:rPr lang="en-US" altLang="ko-KR" dirty="0"/>
              <a:t>    </a:t>
            </a:r>
            <a:r>
              <a:rPr lang="en-US" altLang="ko-KR" dirty="0" err="1"/>
              <a:t>TextView</a:t>
            </a:r>
            <a:r>
              <a:rPr lang="en-US" altLang="ko-KR" dirty="0"/>
              <a:t> </a:t>
            </a:r>
            <a:r>
              <a:rPr lang="en-US" altLang="ko-KR" dirty="0" err="1"/>
              <a:t>countDisplayTV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dirty="0"/>
              <a:t>    Button </a:t>
            </a:r>
            <a:r>
              <a:rPr lang="en-US" altLang="ko-KR" dirty="0" err="1"/>
              <a:t>countUpBtn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dirty="0"/>
              <a:t>    Button </a:t>
            </a:r>
            <a:r>
              <a:rPr lang="en-US" altLang="ko-KR" dirty="0" err="1"/>
              <a:t>countDownBtn</a:t>
            </a:r>
            <a:r>
              <a:rPr lang="en-US" altLang="ko-KR" dirty="0"/>
              <a:t>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countValue</a:t>
            </a:r>
            <a:r>
              <a:rPr lang="en-US" altLang="ko-KR" dirty="0"/>
              <a:t> = 0;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@Override</a:t>
            </a:r>
            <a:br>
              <a:rPr lang="en-US" altLang="ko-KR" dirty="0"/>
            </a:br>
            <a:r>
              <a:rPr lang="en-US" altLang="ko-KR" dirty="0"/>
              <a:t>    protected void </a:t>
            </a:r>
            <a:r>
              <a:rPr lang="en-US" altLang="ko-KR" dirty="0" err="1"/>
              <a:t>onCreate</a:t>
            </a:r>
            <a:r>
              <a:rPr lang="en-US" altLang="ko-KR" dirty="0"/>
              <a:t>(Bundle </a:t>
            </a:r>
            <a:r>
              <a:rPr lang="en-US" altLang="ko-KR" dirty="0" err="1"/>
              <a:t>savedInstanceState</a:t>
            </a:r>
            <a:r>
              <a:rPr lang="en-US" altLang="ko-KR" dirty="0"/>
              <a:t>) {</a:t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en-US" altLang="ko-KR" dirty="0" err="1"/>
              <a:t>super.onCreate</a:t>
            </a:r>
            <a:r>
              <a:rPr lang="en-US" altLang="ko-KR" dirty="0"/>
              <a:t>(</a:t>
            </a:r>
            <a:r>
              <a:rPr lang="en-US" altLang="ko-KR" dirty="0" err="1"/>
              <a:t>savedInstanceState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en-US" altLang="ko-KR" dirty="0" err="1"/>
              <a:t>setContentView</a:t>
            </a:r>
            <a:r>
              <a:rPr lang="en-US" altLang="ko-KR" dirty="0"/>
              <a:t>(</a:t>
            </a:r>
            <a:r>
              <a:rPr lang="en-US" altLang="ko-KR" dirty="0" err="1"/>
              <a:t>R.layout.</a:t>
            </a:r>
            <a:r>
              <a:rPr lang="en-US" altLang="ko-KR" i="1" dirty="0" err="1"/>
              <a:t>activity_main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en-US" altLang="ko-KR" dirty="0" err="1"/>
              <a:t>countDisplayTV</a:t>
            </a:r>
            <a:r>
              <a:rPr lang="en-US" altLang="ko-KR" dirty="0"/>
              <a:t> = </a:t>
            </a:r>
            <a:r>
              <a:rPr lang="en-US" altLang="ko-KR" dirty="0" err="1"/>
              <a:t>findViewById</a:t>
            </a:r>
            <a:r>
              <a:rPr lang="en-US" altLang="ko-KR" dirty="0"/>
              <a:t>(</a:t>
            </a:r>
            <a:r>
              <a:rPr lang="en-US" altLang="ko-KR" dirty="0" err="1"/>
              <a:t>R.id.</a:t>
            </a:r>
            <a:r>
              <a:rPr lang="en-US" altLang="ko-KR" i="1" dirty="0" err="1"/>
              <a:t>countDisplay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en-US" altLang="ko-KR" dirty="0" err="1"/>
              <a:t>countUpBtn</a:t>
            </a:r>
            <a:r>
              <a:rPr lang="en-US" altLang="ko-KR" dirty="0"/>
              <a:t> = </a:t>
            </a:r>
            <a:r>
              <a:rPr lang="en-US" altLang="ko-KR" dirty="0" err="1"/>
              <a:t>findViewById</a:t>
            </a:r>
            <a:r>
              <a:rPr lang="en-US" altLang="ko-KR" dirty="0"/>
              <a:t>(</a:t>
            </a:r>
            <a:r>
              <a:rPr lang="en-US" altLang="ko-KR" dirty="0" err="1"/>
              <a:t>R.id.</a:t>
            </a:r>
            <a:r>
              <a:rPr lang="en-US" altLang="ko-KR" i="1" dirty="0" err="1"/>
              <a:t>countUp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en-US" altLang="ko-KR" dirty="0" err="1"/>
              <a:t>countDownBtn</a:t>
            </a:r>
            <a:r>
              <a:rPr lang="en-US" altLang="ko-KR" dirty="0"/>
              <a:t> = </a:t>
            </a:r>
            <a:r>
              <a:rPr lang="en-US" altLang="ko-KR" dirty="0" err="1"/>
              <a:t>findViewById</a:t>
            </a:r>
            <a:r>
              <a:rPr lang="en-US" altLang="ko-KR" dirty="0"/>
              <a:t>(</a:t>
            </a:r>
            <a:r>
              <a:rPr lang="en-US" altLang="ko-KR" dirty="0" err="1"/>
              <a:t>R.id.</a:t>
            </a:r>
            <a:r>
              <a:rPr lang="en-US" altLang="ko-KR" i="1" dirty="0" err="1"/>
              <a:t>countDown</a:t>
            </a:r>
            <a:r>
              <a:rPr lang="en-US" altLang="ko-KR" dirty="0"/>
              <a:t>);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en-US" altLang="ko-KR" dirty="0" err="1"/>
              <a:t>countUpBtn.setOnClickListener</a:t>
            </a:r>
            <a:r>
              <a:rPr lang="en-US" altLang="ko-KR" dirty="0"/>
              <a:t>(this);</a:t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en-US" altLang="ko-KR" dirty="0" err="1"/>
              <a:t>countDownBtn.setOnClickListener</a:t>
            </a:r>
            <a:r>
              <a:rPr lang="en-US" altLang="ko-KR" dirty="0"/>
              <a:t>(this);</a:t>
            </a:r>
            <a:br>
              <a:rPr lang="en-US" altLang="ko-KR" dirty="0"/>
            </a:br>
            <a:r>
              <a:rPr lang="en-US" altLang="ko-KR" dirty="0"/>
              <a:t>    }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</a:t>
            </a:r>
            <a:r>
              <a:rPr lang="en-US" altLang="ko-KR" dirty="0" smtClean="0"/>
              <a:t>@</a:t>
            </a:r>
            <a:r>
              <a:rPr lang="en-US" altLang="ko-KR" dirty="0"/>
              <a:t>Override</a:t>
            </a:r>
            <a:br>
              <a:rPr lang="en-US" altLang="ko-KR" dirty="0"/>
            </a:br>
            <a:r>
              <a:rPr lang="en-US" altLang="ko-KR" dirty="0"/>
              <a:t>    public void </a:t>
            </a:r>
            <a:r>
              <a:rPr lang="en-US" altLang="ko-KR" dirty="0" err="1"/>
              <a:t>onClick</a:t>
            </a:r>
            <a:r>
              <a:rPr lang="en-US" altLang="ko-KR" dirty="0"/>
              <a:t>(View view) {</a:t>
            </a:r>
            <a:br>
              <a:rPr lang="en-US" altLang="ko-KR" dirty="0"/>
            </a:br>
            <a:r>
              <a:rPr lang="en-US" altLang="ko-KR" dirty="0"/>
              <a:t>        switch(</a:t>
            </a:r>
            <a:r>
              <a:rPr lang="en-US" altLang="ko-KR" dirty="0" err="1"/>
              <a:t>view.getId</a:t>
            </a:r>
            <a:r>
              <a:rPr lang="en-US" altLang="ko-KR" dirty="0"/>
              <a:t>()) {</a:t>
            </a:r>
            <a:br>
              <a:rPr lang="en-US" altLang="ko-KR" dirty="0"/>
            </a:br>
            <a:r>
              <a:rPr lang="en-US" altLang="ko-KR" dirty="0"/>
              <a:t>            case </a:t>
            </a:r>
            <a:r>
              <a:rPr lang="en-US" altLang="ko-KR" dirty="0" err="1"/>
              <a:t>R.id.</a:t>
            </a:r>
            <a:r>
              <a:rPr lang="en-US" altLang="ko-KR" i="1" dirty="0" err="1"/>
              <a:t>countUp</a:t>
            </a:r>
            <a:r>
              <a:rPr lang="en-US" altLang="ko-KR" i="1" dirty="0"/>
              <a:t> 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en-US" altLang="ko-KR" dirty="0"/>
              <a:t>                </a:t>
            </a:r>
            <a:r>
              <a:rPr lang="en-US" altLang="ko-KR" dirty="0" err="1"/>
              <a:t>countValue</a:t>
            </a:r>
            <a:r>
              <a:rPr lang="en-US" altLang="ko-KR" dirty="0"/>
              <a:t>++;</a:t>
            </a:r>
            <a:br>
              <a:rPr lang="en-US" altLang="ko-KR" dirty="0"/>
            </a:br>
            <a:r>
              <a:rPr lang="en-US" altLang="ko-KR" dirty="0"/>
              <a:t>                break;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    case </a:t>
            </a:r>
            <a:r>
              <a:rPr lang="en-US" altLang="ko-KR" dirty="0" err="1"/>
              <a:t>R.id.</a:t>
            </a:r>
            <a:r>
              <a:rPr lang="en-US" altLang="ko-KR" i="1" dirty="0" err="1"/>
              <a:t>countDown</a:t>
            </a:r>
            <a:r>
              <a:rPr lang="en-US" altLang="ko-KR" i="1" dirty="0"/>
              <a:t> </a:t>
            </a:r>
            <a:r>
              <a:rPr lang="en-US" altLang="ko-KR" dirty="0"/>
              <a:t>:</a:t>
            </a:r>
            <a:br>
              <a:rPr lang="en-US" altLang="ko-KR" dirty="0"/>
            </a:br>
            <a:r>
              <a:rPr lang="en-US" altLang="ko-KR" dirty="0"/>
              <a:t>                </a:t>
            </a:r>
            <a:r>
              <a:rPr lang="en-US" altLang="ko-KR" dirty="0" err="1"/>
              <a:t>countValue</a:t>
            </a:r>
            <a:r>
              <a:rPr lang="en-US" altLang="ko-KR" dirty="0"/>
              <a:t>--;</a:t>
            </a:r>
            <a:br>
              <a:rPr lang="en-US" altLang="ko-KR" dirty="0"/>
            </a:br>
            <a:r>
              <a:rPr lang="en-US" altLang="ko-KR" dirty="0"/>
              <a:t>                break;</a:t>
            </a:r>
            <a:br>
              <a:rPr lang="en-US" altLang="ko-KR" dirty="0"/>
            </a:br>
            <a:r>
              <a:rPr lang="en-US" altLang="ko-KR" dirty="0"/>
              <a:t>        }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</a:t>
            </a:r>
            <a:r>
              <a:rPr lang="en-US" altLang="ko-KR" dirty="0" err="1"/>
              <a:t>countDisplayTV.setText</a:t>
            </a:r>
            <a:r>
              <a:rPr lang="en-US" altLang="ko-KR" dirty="0"/>
              <a:t>(</a:t>
            </a:r>
            <a:r>
              <a:rPr lang="en-US" altLang="ko-KR" dirty="0" err="1"/>
              <a:t>countValue</a:t>
            </a:r>
            <a:r>
              <a:rPr lang="en-US" altLang="ko-KR" dirty="0"/>
              <a:t>+"");</a:t>
            </a:r>
            <a:br>
              <a:rPr lang="en-US" altLang="ko-KR" dirty="0"/>
            </a:br>
            <a:r>
              <a:rPr lang="en-US" altLang="ko-KR" dirty="0"/>
              <a:t>    }</a:t>
            </a:r>
            <a:br>
              <a:rPr lang="en-US" altLang="ko-KR" dirty="0"/>
            </a:br>
            <a:r>
              <a:rPr lang="en-US" altLang="ko-KR" dirty="0"/>
              <a:t>}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55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Summary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734" y="2963717"/>
            <a:ext cx="1102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 smtClean="0"/>
              <a:t>데이터를 저장할 수 있는 공간을 </a:t>
            </a:r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라 한다</a:t>
            </a:r>
            <a:r>
              <a:rPr kumimoji="1" lang="en-US" altLang="ko-KR" sz="3600" b="1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3317" y="5364897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400" b="1" smtClean="0">
                <a:solidFill>
                  <a:srgbClr val="FF0000"/>
                </a:solidFill>
              </a:rPr>
              <a:t>변수</a:t>
            </a:r>
            <a:endParaRPr kumimoji="1" lang="ko-KR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Summary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434" y="1976581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err="1" smtClean="0"/>
              <a:t>activity_main.xml</a:t>
            </a:r>
            <a:r>
              <a:rPr kumimoji="1" lang="en-US" altLang="ko-KR" sz="3600" b="1" dirty="0" smtClean="0"/>
              <a:t> </a:t>
            </a:r>
            <a:r>
              <a:rPr kumimoji="1" lang="ko-KR" altLang="en-US" sz="3600" b="1" dirty="0" smtClean="0"/>
              <a:t>에서 뷰들의 크기를 비율로써</a:t>
            </a:r>
            <a:endParaRPr kumimoji="1" lang="en-US" altLang="ko-KR" sz="3600" b="1" dirty="0" smtClean="0"/>
          </a:p>
          <a:p>
            <a:pPr algn="ctr"/>
            <a:endParaRPr kumimoji="1" lang="en-US" altLang="ko-KR" sz="3600" b="1" dirty="0" smtClean="0"/>
          </a:p>
          <a:p>
            <a:pPr algn="ctr"/>
            <a:r>
              <a:rPr kumimoji="1" lang="ko-KR" altLang="en-US" sz="3600" b="1" dirty="0" smtClean="0"/>
              <a:t>조절할 수있는 속성은 무엇인가</a:t>
            </a:r>
            <a:r>
              <a:rPr kumimoji="1" lang="en-US" altLang="ko-KR" sz="3600" b="1" dirty="0"/>
              <a:t>?</a:t>
            </a:r>
            <a:endParaRPr kumimoji="1" lang="ko-KR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48353" y="5583106"/>
            <a:ext cx="5340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400" b="1" dirty="0" err="1">
                <a:solidFill>
                  <a:srgbClr val="FF0000"/>
                </a:solidFill>
              </a:rPr>
              <a:t>a</a:t>
            </a:r>
            <a:r>
              <a:rPr kumimoji="1" lang="en-US" altLang="ko-KR" sz="4400" b="1" dirty="0" err="1" smtClean="0">
                <a:solidFill>
                  <a:srgbClr val="FF0000"/>
                </a:solidFill>
              </a:rPr>
              <a:t>ndroid:layout_weight</a:t>
            </a:r>
            <a:endParaRPr kumimoji="1" lang="ko-KR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Summary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434" y="1976581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err="1" smtClean="0"/>
              <a:t>activity_main.xml</a:t>
            </a:r>
            <a:r>
              <a:rPr kumimoji="1" lang="en-US" altLang="ko-KR" sz="3600" b="1" dirty="0" smtClean="0"/>
              <a:t> </a:t>
            </a:r>
            <a:r>
              <a:rPr kumimoji="1" lang="ko-KR" altLang="en-US" sz="3600" b="1" dirty="0" smtClean="0"/>
              <a:t>에서 뷰들에게 이름을 부여하는</a:t>
            </a:r>
            <a:endParaRPr kumimoji="1" lang="en-US" altLang="ko-KR" sz="3600" b="1" dirty="0" smtClean="0"/>
          </a:p>
          <a:p>
            <a:pPr algn="ctr"/>
            <a:endParaRPr kumimoji="1" lang="en-US" altLang="ko-KR" sz="3600" b="1" dirty="0"/>
          </a:p>
          <a:p>
            <a:pPr algn="ctr"/>
            <a:r>
              <a:rPr kumimoji="1" lang="ko-KR" altLang="en-US" sz="3600" b="1" dirty="0" smtClean="0"/>
              <a:t> 기능을 가진 속성은 무엇인가</a:t>
            </a:r>
            <a:r>
              <a:rPr kumimoji="1" lang="en-US" altLang="ko-KR" sz="3600" b="1" dirty="0" smtClean="0"/>
              <a:t>?</a:t>
            </a:r>
            <a:endParaRPr kumimoji="1" lang="ko-KR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0411" y="5624669"/>
            <a:ext cx="2536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400" b="1" dirty="0" err="1" smtClean="0">
                <a:solidFill>
                  <a:srgbClr val="FF0000"/>
                </a:solidFill>
              </a:rPr>
              <a:t>android:id</a:t>
            </a:r>
            <a:endParaRPr kumimoji="1" lang="ko-KR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Summary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434" y="1976581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err="1" smtClean="0"/>
              <a:t>android:text</a:t>
            </a:r>
            <a:r>
              <a:rPr kumimoji="1" lang="ko-KR" altLang="en-US" sz="3600" b="1" dirty="0" smtClean="0"/>
              <a:t> 속성은 원래 </a:t>
            </a:r>
            <a:r>
              <a:rPr kumimoji="1" lang="en-US" altLang="ko-KR" sz="3600" b="1" dirty="0" smtClean="0"/>
              <a:t>&lt;</a:t>
            </a:r>
            <a:r>
              <a:rPr kumimoji="1" lang="en-US" altLang="ko-KR" sz="3600" b="1" dirty="0" err="1" smtClean="0"/>
              <a:t>TextView</a:t>
            </a:r>
            <a:r>
              <a:rPr kumimoji="1" lang="en-US" altLang="ko-KR" sz="3600" b="1" dirty="0" smtClean="0"/>
              <a:t>&gt;</a:t>
            </a:r>
            <a:r>
              <a:rPr kumimoji="1" lang="ko-KR" altLang="en-US" sz="3600" b="1" dirty="0" smtClean="0"/>
              <a:t>의 속성이지만</a:t>
            </a:r>
            <a:endParaRPr kumimoji="1" lang="en-US" altLang="ko-KR" sz="3600" b="1" dirty="0" smtClean="0"/>
          </a:p>
          <a:p>
            <a:pPr algn="ctr"/>
            <a:endParaRPr kumimoji="1" lang="en-US" altLang="ko-KR" sz="3600" b="1" dirty="0"/>
          </a:p>
          <a:p>
            <a:pPr algn="ctr"/>
            <a:r>
              <a:rPr kumimoji="1" lang="ko-KR" altLang="en-US" sz="3600" b="1" dirty="0" smtClean="0"/>
              <a:t> </a:t>
            </a:r>
            <a:r>
              <a:rPr kumimoji="1" lang="en-US" altLang="ko-KR" sz="3600" b="1" dirty="0" smtClean="0"/>
              <a:t>&lt;Button&gt;</a:t>
            </a:r>
            <a:r>
              <a:rPr kumimoji="1" lang="ko-KR" altLang="en-US" sz="3600" b="1" dirty="0" smtClean="0"/>
              <a:t>도 사용 가능하다</a:t>
            </a:r>
            <a:r>
              <a:rPr kumimoji="1" lang="en-US" altLang="ko-KR" sz="3600" b="1" dirty="0" smtClean="0"/>
              <a:t>.</a:t>
            </a:r>
            <a:r>
              <a:rPr kumimoji="1" lang="ko-KR" altLang="en-US" sz="3600" b="1" dirty="0" smtClean="0"/>
              <a:t> 왜 그러한가</a:t>
            </a:r>
            <a:r>
              <a:rPr kumimoji="1" lang="en-US" altLang="ko-KR" sz="3600" b="1" dirty="0" smtClean="0"/>
              <a:t>?</a:t>
            </a:r>
            <a:endParaRPr kumimoji="1" lang="ko-KR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66362" y="5780532"/>
            <a:ext cx="810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 smtClean="0">
                <a:solidFill>
                  <a:srgbClr val="FF0000"/>
                </a:solidFill>
              </a:rPr>
              <a:t>&lt;Button&gt; </a:t>
            </a:r>
            <a:r>
              <a:rPr kumimoji="1" lang="ko-KR" altLang="en-US" sz="3600" b="1" dirty="0" smtClean="0">
                <a:solidFill>
                  <a:srgbClr val="FF0000"/>
                </a:solidFill>
              </a:rPr>
              <a:t>이 </a:t>
            </a:r>
            <a:r>
              <a:rPr kumimoji="1" lang="en-US" altLang="ko-KR" sz="3600" b="1" dirty="0" smtClean="0">
                <a:solidFill>
                  <a:srgbClr val="FF0000"/>
                </a:solidFill>
              </a:rPr>
              <a:t>&lt;</a:t>
            </a:r>
            <a:r>
              <a:rPr kumimoji="1" lang="en-US" altLang="ko-KR" sz="3600" b="1" dirty="0" err="1" smtClean="0">
                <a:solidFill>
                  <a:srgbClr val="FF0000"/>
                </a:solidFill>
              </a:rPr>
              <a:t>TextView</a:t>
            </a:r>
            <a:r>
              <a:rPr kumimoji="1" lang="en-US" altLang="ko-KR" sz="3600" b="1" dirty="0" smtClean="0">
                <a:solidFill>
                  <a:srgbClr val="FF0000"/>
                </a:solidFill>
              </a:rPr>
              <a:t>&gt;</a:t>
            </a:r>
            <a:r>
              <a:rPr kumimoji="1" lang="ko-KR" altLang="en-US" sz="3600" b="1" dirty="0" smtClean="0">
                <a:solidFill>
                  <a:srgbClr val="FF0000"/>
                </a:solidFill>
              </a:rPr>
              <a:t>의 자식이기 때문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Summary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434" y="1976581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err="1" smtClean="0"/>
              <a:t>activity_main.xml</a:t>
            </a:r>
            <a:r>
              <a:rPr kumimoji="1" lang="en-US" altLang="ko-KR" sz="3600" b="1" dirty="0" smtClean="0"/>
              <a:t> </a:t>
            </a:r>
            <a:r>
              <a:rPr kumimoji="1" lang="ko-KR" altLang="en-US" sz="3600" b="1" dirty="0" smtClean="0"/>
              <a:t>에 있는 뷰들과 </a:t>
            </a:r>
            <a:r>
              <a:rPr kumimoji="1" lang="en-US" altLang="ko-KR" sz="3600" b="1" dirty="0" smtClean="0"/>
              <a:t>id</a:t>
            </a:r>
            <a:r>
              <a:rPr kumimoji="1" lang="ko-KR" altLang="en-US" sz="3600" b="1" dirty="0" smtClean="0"/>
              <a:t>를 기반으로 하여 </a:t>
            </a:r>
            <a:endParaRPr kumimoji="1" lang="en-US" altLang="ko-KR" sz="3600" b="1" dirty="0" smtClean="0"/>
          </a:p>
          <a:p>
            <a:pPr algn="ctr"/>
            <a:endParaRPr kumimoji="1" lang="en-US" altLang="ko-KR" sz="3600" b="1" dirty="0"/>
          </a:p>
          <a:p>
            <a:pPr algn="ctr"/>
            <a:r>
              <a:rPr kumimoji="1" lang="ko-KR" altLang="en-US" sz="3600" b="1" dirty="0" smtClean="0"/>
              <a:t>연결을 도와주는 함수를 </a:t>
            </a:r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       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한다</a:t>
            </a:r>
            <a:r>
              <a:rPr kumimoji="1" lang="en-US" altLang="ko-KR" sz="3600" b="1" dirty="0" smtClean="0"/>
              <a:t>.</a:t>
            </a:r>
            <a:endParaRPr kumimoji="1" lang="ko-KR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0434" y="5874051"/>
            <a:ext cx="281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 err="1" smtClean="0">
                <a:solidFill>
                  <a:srgbClr val="FF0000"/>
                </a:solidFill>
              </a:rPr>
              <a:t>findViewById</a:t>
            </a:r>
            <a:r>
              <a:rPr kumimoji="1" lang="en-US" altLang="ko-KR" sz="3600" b="1" dirty="0" smtClean="0">
                <a:solidFill>
                  <a:srgbClr val="FF0000"/>
                </a:solidFill>
              </a:rPr>
              <a:t>()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Summary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434" y="1976581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dirty="0" smtClean="0">
                <a:latin typeface="+mn-ea"/>
                <a:cs typeface="Adobe Gothic Std B" charset="-127"/>
              </a:rPr>
              <a:t>‘</a:t>
            </a:r>
            <a:r>
              <a:rPr kumimoji="1" lang="ko-KR" altLang="en-US" sz="3600" dirty="0" smtClean="0">
                <a:latin typeface="+mn-ea"/>
                <a:cs typeface="Adobe Gothic Std B" charset="-127"/>
              </a:rPr>
              <a:t>뷰에게 클릭이라는 </a:t>
            </a:r>
            <a:r>
              <a:rPr kumimoji="1" lang="ko-KR" altLang="en-US" sz="3600" dirty="0">
                <a:latin typeface="+mn-ea"/>
                <a:cs typeface="Adobe Gothic Std B" charset="-127"/>
              </a:rPr>
              <a:t>행위를 할때 까지 </a:t>
            </a:r>
            <a:r>
              <a:rPr kumimoji="1" lang="ko-KR" altLang="en-US" sz="3600" dirty="0" smtClean="0">
                <a:latin typeface="+mn-ea"/>
                <a:cs typeface="Adobe Gothic Std B" charset="-127"/>
              </a:rPr>
              <a:t>듣고있는</a:t>
            </a:r>
            <a:endParaRPr kumimoji="1" lang="en-US" altLang="ko-KR" sz="3600" dirty="0" smtClean="0">
              <a:latin typeface="+mn-ea"/>
              <a:cs typeface="Adobe Gothic Std B" charset="-127"/>
            </a:endParaRPr>
          </a:p>
          <a:p>
            <a:pPr algn="ctr"/>
            <a:endParaRPr kumimoji="1" lang="en-US" altLang="ko-KR" sz="3600" dirty="0" smtClean="0">
              <a:latin typeface="+mn-ea"/>
              <a:cs typeface="Adobe Gothic Std B" charset="-127"/>
            </a:endParaRPr>
          </a:p>
          <a:p>
            <a:pPr algn="ctr"/>
            <a:r>
              <a:rPr kumimoji="1" lang="ko-KR" altLang="en-US" sz="3600" dirty="0" smtClean="0">
                <a:latin typeface="+mn-ea"/>
                <a:cs typeface="Adobe Gothic Std B" charset="-127"/>
              </a:rPr>
              <a:t>관리자</a:t>
            </a:r>
            <a:r>
              <a:rPr kumimoji="1" lang="en-US" altLang="ko-KR" sz="3600" dirty="0" smtClean="0">
                <a:latin typeface="+mn-ea"/>
                <a:cs typeface="Adobe Gothic Std B" charset="-127"/>
              </a:rPr>
              <a:t>’</a:t>
            </a:r>
            <a:r>
              <a:rPr kumimoji="1" lang="ko-KR" altLang="en-US" sz="3600" dirty="0" smtClean="0">
                <a:latin typeface="+mn-ea"/>
                <a:cs typeface="Adobe Gothic Std B" charset="-127"/>
              </a:rPr>
              <a:t>라고 불리는 이것은 무엇인가 </a:t>
            </a:r>
            <a:r>
              <a:rPr kumimoji="1" lang="en-US" altLang="ko-KR" sz="3600" dirty="0" smtClean="0">
                <a:latin typeface="+mn-ea"/>
                <a:cs typeface="Adobe Gothic Std B" charset="-127"/>
              </a:rPr>
              <a:t>?</a:t>
            </a:r>
            <a:endParaRPr kumimoji="1" lang="en-US" altLang="ko-KR" sz="3600" dirty="0">
              <a:latin typeface="+mn-ea"/>
              <a:cs typeface="Adobe Gothic Std B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9852" y="5926006"/>
            <a:ext cx="41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 err="1" smtClean="0">
                <a:solidFill>
                  <a:srgbClr val="FF0000"/>
                </a:solidFill>
              </a:rPr>
              <a:t>View.OnClickListener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지난 강의</a:t>
            </a:r>
            <a:endParaRPr kumimoji="1"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434" y="2959100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 smtClean="0"/>
              <a:t>어플리케이션의 동적인 이벤트 처리하는 파일은</a:t>
            </a:r>
            <a:endParaRPr kumimoji="1" lang="en-US" altLang="ko-KR" sz="3600" b="1" dirty="0" smtClean="0"/>
          </a:p>
          <a:p>
            <a:pPr algn="ctr"/>
            <a:endParaRPr kumimoji="1" lang="en-US" altLang="ko-KR" sz="3600" b="1" dirty="0"/>
          </a:p>
          <a:p>
            <a:pPr algn="ctr"/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        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이다</a:t>
            </a:r>
            <a:r>
              <a:rPr kumimoji="1" lang="en-US" altLang="ko-KR" sz="3600" b="1" dirty="0" smtClean="0"/>
              <a:t>.</a:t>
            </a:r>
            <a:endParaRPr kumimoji="1" lang="ko-KR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7800" y="5765800"/>
            <a:ext cx="44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err="1" smtClean="0">
                <a:solidFill>
                  <a:srgbClr val="FF0000"/>
                </a:solidFill>
              </a:rPr>
              <a:t>MainActivity.java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Summary</a:t>
            </a:r>
            <a:endParaRPr kumimoji="1"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434" y="1976581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dirty="0" err="1" smtClean="0">
                <a:latin typeface="+mn-ea"/>
                <a:cs typeface="Adobe Gothic Std B" charset="-127"/>
              </a:rPr>
              <a:t>onClick</a:t>
            </a:r>
            <a:r>
              <a:rPr kumimoji="1" lang="en-US" altLang="ko-KR" sz="3600" dirty="0" smtClean="0">
                <a:latin typeface="+mn-ea"/>
                <a:cs typeface="Adobe Gothic Std B" charset="-127"/>
              </a:rPr>
              <a:t>() </a:t>
            </a:r>
            <a:r>
              <a:rPr kumimoji="1" lang="ko-KR" altLang="en-US" sz="3600" dirty="0" smtClean="0">
                <a:latin typeface="+mn-ea"/>
                <a:cs typeface="Adobe Gothic Std B" charset="-127"/>
              </a:rPr>
              <a:t>함수에서 뷰의 </a:t>
            </a:r>
            <a:r>
              <a:rPr kumimoji="1" lang="en-US" altLang="ko-KR" sz="3600" dirty="0" smtClean="0">
                <a:latin typeface="+mn-ea"/>
                <a:cs typeface="Adobe Gothic Std B" charset="-127"/>
              </a:rPr>
              <a:t>id</a:t>
            </a:r>
            <a:r>
              <a:rPr kumimoji="1" lang="ko-KR" altLang="en-US" sz="3600" dirty="0" smtClean="0">
                <a:latin typeface="+mn-ea"/>
                <a:cs typeface="Adobe Gothic Std B" charset="-127"/>
              </a:rPr>
              <a:t> 값을 </a:t>
            </a:r>
            <a:endParaRPr kumimoji="1" lang="en-US" altLang="ko-KR" sz="3600" dirty="0" smtClean="0">
              <a:latin typeface="+mn-ea"/>
              <a:cs typeface="Adobe Gothic Std B" charset="-127"/>
            </a:endParaRPr>
          </a:p>
          <a:p>
            <a:pPr algn="ctr"/>
            <a:endParaRPr kumimoji="1" lang="en-US" altLang="ko-KR" sz="3600" dirty="0">
              <a:latin typeface="+mn-ea"/>
              <a:cs typeface="Adobe Gothic Std B" charset="-127"/>
            </a:endParaRPr>
          </a:p>
          <a:p>
            <a:pPr algn="ctr"/>
            <a:r>
              <a:rPr kumimoji="1" lang="ko-KR" altLang="en-US" sz="3600" dirty="0" smtClean="0">
                <a:latin typeface="+mn-ea"/>
                <a:cs typeface="Adobe Gothic Std B" charset="-127"/>
              </a:rPr>
              <a:t>얻기 위해 사용하는 함수는 무엇인가</a:t>
            </a:r>
            <a:r>
              <a:rPr kumimoji="1" lang="en-US" altLang="ko-KR" sz="3600" dirty="0" smtClean="0">
                <a:latin typeface="+mn-ea"/>
                <a:cs typeface="Adobe Gothic Std B" charset="-127"/>
              </a:rPr>
              <a:t>?</a:t>
            </a:r>
            <a:endParaRPr kumimoji="1" lang="en-US" altLang="ko-KR" sz="3600" dirty="0">
              <a:latin typeface="+mn-ea"/>
              <a:cs typeface="Adobe Gothic Std B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4229" y="5936397"/>
            <a:ext cx="23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600" b="1" dirty="0" err="1" smtClean="0">
                <a:solidFill>
                  <a:srgbClr val="FF0000"/>
                </a:solidFill>
              </a:rPr>
              <a:t>view.getId</a:t>
            </a:r>
            <a:r>
              <a:rPr kumimoji="1" lang="en-US" altLang="ko-KR" sz="3600" b="1" dirty="0" smtClean="0">
                <a:solidFill>
                  <a:srgbClr val="FF0000"/>
                </a:solidFill>
              </a:rPr>
              <a:t>()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377067" y="2258458"/>
            <a:ext cx="11204100" cy="4364890"/>
            <a:chOff x="121264" y="2093205"/>
            <a:chExt cx="11204100" cy="436489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424" y="2093205"/>
              <a:ext cx="2119247" cy="4356231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64" y="2093205"/>
              <a:ext cx="2119247" cy="4356232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84" y="2093205"/>
              <a:ext cx="2123460" cy="436489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744" y="2093205"/>
              <a:ext cx="2123460" cy="436489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1904" y="2093205"/>
              <a:ext cx="2123460" cy="4364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5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3492347" y="1578373"/>
            <a:ext cx="7861454" cy="5017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Hint.</a:t>
            </a: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TextView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/&gt;</a:t>
            </a: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EditText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TextView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EditText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&lt;/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&lt;Button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&lt;Button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&lt;Button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&lt;Button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&lt;/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&lt;/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  <a:endParaRPr kumimoji="1" lang="en-US" altLang="ko-KR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9624" y="1578373"/>
            <a:ext cx="62245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ko-KR" sz="2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Step 1. &lt;</a:t>
            </a:r>
            <a:r>
              <a:rPr kumimoji="1" lang="en-US" altLang="ko-KR" sz="2000" b="1" dirty="0" err="1">
                <a:latin typeface="Adobe Gothic Std B" charset="-127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&gt;</a:t>
            </a:r>
            <a:r>
              <a:rPr kumimoji="1" lang="ko-KR" altLang="en-US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 을 중첩하여 디자인 틀 잡기</a:t>
            </a:r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10741"/>
            <a:ext cx="2425205" cy="4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3492347" y="1578373"/>
            <a:ext cx="7861454" cy="5017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Hint.</a:t>
            </a: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TextView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/&gt;</a:t>
            </a: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EditText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TextView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EditText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&lt;/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&lt;Button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&lt;Button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&lt;Button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	&lt;Button /&gt;</a:t>
            </a:r>
          </a:p>
          <a:p>
            <a:r>
              <a:rPr kumimoji="1" lang="en-US" altLang="ko-KR" dirty="0">
                <a:latin typeface="+mj-lt"/>
                <a:ea typeface="Adobe Gothic Std B" charset="-127"/>
                <a:cs typeface="Adobe Gothic Std B" charset="-127"/>
              </a:rPr>
              <a:t>	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&lt;/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</a:p>
          <a:p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&lt;/</a:t>
            </a:r>
            <a:r>
              <a:rPr kumimoji="1" lang="en-US" altLang="ko-KR" dirty="0" err="1" smtClean="0">
                <a:latin typeface="+mj-lt"/>
                <a:ea typeface="Adobe Gothic Std B" charset="-127"/>
                <a:cs typeface="Adobe Gothic Std B" charset="-127"/>
              </a:rPr>
              <a:t>LinearLayout</a:t>
            </a:r>
            <a:r>
              <a:rPr kumimoji="1" lang="en-US" altLang="ko-KR" dirty="0" smtClean="0">
                <a:latin typeface="+mj-lt"/>
                <a:ea typeface="Adobe Gothic Std B" charset="-127"/>
                <a:cs typeface="Adobe Gothic Std B" charset="-127"/>
              </a:rPr>
              <a:t>&gt;</a:t>
            </a:r>
            <a:endParaRPr kumimoji="1" lang="en-US" altLang="ko-KR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8593" y="2348191"/>
            <a:ext cx="42855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ko-KR" sz="2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Step 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2. 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각 뷰에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</a:p>
          <a:p>
            <a:pPr algn="ctr"/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android:orientation</a:t>
            </a:r>
            <a:r>
              <a:rPr kumimoji="1" lang="en-US" altLang="ko-KR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, </a:t>
            </a:r>
          </a:p>
          <a:p>
            <a:pPr algn="ctr"/>
            <a:r>
              <a:rPr kumimoji="1" lang="en-US" altLang="ko-KR" sz="2000" b="1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android:layout_width</a:t>
            </a:r>
            <a:r>
              <a:rPr kumimoji="1" lang="en-US" altLang="ko-KR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,</a:t>
            </a:r>
          </a:p>
          <a:p>
            <a:pPr algn="ctr"/>
            <a:r>
              <a:rPr kumimoji="1" lang="en-US" altLang="ko-KR" sz="2000" b="1" dirty="0" err="1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a</a:t>
            </a:r>
            <a:r>
              <a:rPr kumimoji="1" lang="en-US" altLang="ko-KR" sz="2000" b="1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ndroid:layout_height</a:t>
            </a:r>
            <a:r>
              <a:rPr kumimoji="1" lang="en-US" altLang="ko-KR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,</a:t>
            </a:r>
          </a:p>
          <a:p>
            <a:pPr algn="ctr"/>
            <a:r>
              <a:rPr kumimoji="1" lang="en-US" altLang="ko-KR" sz="2000" b="1" dirty="0" err="1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android:layout_weight</a:t>
            </a:r>
            <a:endParaRPr kumimoji="1" lang="en-US" altLang="ko-KR" sz="2000" b="1" dirty="0" smtClean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활용하여 다음과 같은 모양</a:t>
            </a:r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 나오도록 디자인 해보자</a:t>
            </a:r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10741"/>
            <a:ext cx="2425205" cy="4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3492347" y="1578373"/>
            <a:ext cx="7861454" cy="5017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400" dirty="0" smtClean="0">
                <a:ea typeface="Adobe Gothic Std B" charset="-127"/>
                <a:cs typeface="Adobe Gothic Std B" charset="-127"/>
              </a:rPr>
              <a:t>HINT.</a:t>
            </a:r>
            <a:endParaRPr kumimoji="1" lang="en-US" altLang="ko-KR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dirty="0">
              <a:ea typeface="Adobe Gothic Std B" charset="-127"/>
              <a:cs typeface="Adobe Gothic Std B" charset="-127"/>
            </a:endParaRPr>
          </a:p>
          <a:p>
            <a:r>
              <a:rPr kumimoji="1" lang="ko-KR" altLang="en-US" dirty="0" smtClean="0">
                <a:latin typeface="Nanum Gothic" charset="-127"/>
                <a:ea typeface="Nanum Gothic" charset="-127"/>
                <a:cs typeface="Nanum Gothic" charset="-127"/>
              </a:rPr>
              <a:t>색을 넣을 때에는</a:t>
            </a:r>
            <a:endParaRPr kumimoji="1" lang="en-US" altLang="ko-KR" dirty="0" smtClean="0"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RGB</a:t>
            </a:r>
            <a:r>
              <a:rPr kumimoji="1" lang="ko-KR" altLang="en-US" dirty="0" smtClean="0">
                <a:latin typeface="Nanum Gothic" charset="-127"/>
                <a:ea typeface="Nanum Gothic" charset="-127"/>
                <a:cs typeface="Nanum Gothic" charset="-127"/>
              </a:rPr>
              <a:t> 코드를 활용하여 </a:t>
            </a:r>
            <a:endParaRPr kumimoji="1" lang="en-US" altLang="ko-KR" dirty="0" smtClean="0"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kumimoji="1" lang="ko-KR" altLang="en-US" dirty="0" smtClean="0">
                <a:latin typeface="Nanum Gothic" charset="-127"/>
                <a:ea typeface="Nanum Gothic" charset="-127"/>
                <a:cs typeface="Nanum Gothic" charset="-127"/>
              </a:rPr>
              <a:t>넣을 수 있다</a:t>
            </a:r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.</a:t>
            </a:r>
          </a:p>
          <a:p>
            <a:endParaRPr kumimoji="1" lang="en-US" altLang="ko-KR" dirty="0" smtClean="0"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kumimoji="1" lang="ko-KR" altLang="en-US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빨간색은 </a:t>
            </a:r>
            <a:r>
              <a:rPr kumimoji="1" lang="en-US" altLang="ko-KR" dirty="0" smtClean="0">
                <a:solidFill>
                  <a:srgbClr val="FF0000"/>
                </a:solidFill>
                <a:latin typeface="Nanum Gothic" charset="-127"/>
                <a:ea typeface="Nanum Gothic" charset="-127"/>
                <a:cs typeface="Nanum Gothic" charset="-127"/>
              </a:rPr>
              <a:t>#110000</a:t>
            </a:r>
          </a:p>
          <a:p>
            <a:r>
              <a:rPr kumimoji="1" lang="ko-KR" altLang="en-US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초록색은 </a:t>
            </a:r>
            <a:r>
              <a:rPr kumimoji="1" lang="en-US" altLang="ko-KR" dirty="0" smtClean="0">
                <a:solidFill>
                  <a:schemeClr val="accent6"/>
                </a:solidFill>
                <a:latin typeface="Nanum Gothic" charset="-127"/>
                <a:ea typeface="Nanum Gothic" charset="-127"/>
                <a:cs typeface="Nanum Gothic" charset="-127"/>
              </a:rPr>
              <a:t>#001100</a:t>
            </a:r>
          </a:p>
          <a:p>
            <a:r>
              <a:rPr kumimoji="1" lang="ko-KR" altLang="en-US" dirty="0" smtClean="0">
                <a:solidFill>
                  <a:schemeClr val="bg2">
                    <a:lumMod val="50000"/>
                  </a:schemeClr>
                </a:solidFill>
                <a:latin typeface="Nanum Gothic" charset="-127"/>
                <a:ea typeface="Nanum Gothic" charset="-127"/>
                <a:cs typeface="Nanum Gothic" charset="-127"/>
              </a:rPr>
              <a:t>회색은 </a:t>
            </a:r>
            <a:r>
              <a:rPr kumimoji="1" lang="en-US" altLang="ko-KR" dirty="0" smtClean="0">
                <a:solidFill>
                  <a:schemeClr val="bg2">
                    <a:lumMod val="50000"/>
                  </a:schemeClr>
                </a:solidFill>
                <a:latin typeface="Nanum Gothic" charset="-127"/>
                <a:ea typeface="Nanum Gothic" charset="-127"/>
                <a:cs typeface="Nanum Gothic" charset="-127"/>
              </a:rPr>
              <a:t>#</a:t>
            </a:r>
            <a:r>
              <a:rPr kumimoji="1" lang="en-US" altLang="ko-KR" dirty="0" err="1" smtClean="0">
                <a:solidFill>
                  <a:schemeClr val="bg2">
                    <a:lumMod val="50000"/>
                  </a:schemeClr>
                </a:solidFill>
                <a:latin typeface="Nanum Gothic" charset="-127"/>
                <a:ea typeface="Nanum Gothic" charset="-127"/>
                <a:cs typeface="Nanum Gothic" charset="-127"/>
              </a:rPr>
              <a:t>aaaaaa</a:t>
            </a:r>
            <a:endParaRPr kumimoji="1" lang="en-US" altLang="ko-KR" dirty="0" smtClean="0">
              <a:solidFill>
                <a:schemeClr val="bg2">
                  <a:lumMod val="50000"/>
                </a:schemeClr>
              </a:solidFill>
              <a:latin typeface="Nanum Gothic" charset="-127"/>
              <a:ea typeface="Nanum Gothic" charset="-127"/>
              <a:cs typeface="Nanum Gothic" charset="-127"/>
            </a:endParaRPr>
          </a:p>
          <a:p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8593" y="2672152"/>
            <a:ext cx="4285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ko-KR" sz="2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Step 3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. </a:t>
            </a:r>
          </a:p>
          <a:p>
            <a:pPr algn="ctr"/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결과가 나오는 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&lt;</a:t>
            </a:r>
            <a:r>
              <a:rPr kumimoji="1" lang="en-US" altLang="ko-KR" sz="2000" b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TextView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&gt;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는 배경색이 회색이다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.</a:t>
            </a: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android:background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속성을 활용하여 바꾸어 보자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.</a:t>
            </a:r>
          </a:p>
          <a:p>
            <a:pPr algn="ctr"/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10741"/>
            <a:ext cx="2425205" cy="4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3492347" y="1578373"/>
            <a:ext cx="7861454" cy="5017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400" dirty="0" smtClean="0">
                <a:ea typeface="Adobe Gothic Std B" charset="-127"/>
                <a:cs typeface="Adobe Gothic Std B" charset="-127"/>
              </a:rPr>
              <a:t>HINT.</a:t>
            </a:r>
            <a:endParaRPr kumimoji="1" lang="en-US" altLang="ko-KR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dirty="0" err="1" smtClean="0">
                <a:latin typeface="Nanum Gothic" charset="-127"/>
                <a:ea typeface="Nanum Gothic" charset="-127"/>
                <a:cs typeface="Nanum Gothic" charset="-127"/>
              </a:rPr>
              <a:t>EditText</a:t>
            </a:r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&gt;</a:t>
            </a:r>
          </a:p>
          <a:p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dirty="0" err="1" smtClean="0">
                <a:latin typeface="Nanum Gothic" charset="-127"/>
                <a:ea typeface="Nanum Gothic" charset="-127"/>
                <a:cs typeface="Nanum Gothic" charset="-127"/>
              </a:rPr>
              <a:t>TextView</a:t>
            </a:r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&gt;</a:t>
            </a:r>
          </a:p>
          <a:p>
            <a:r>
              <a:rPr kumimoji="1" lang="en-US" altLang="ko-KR" dirty="0" smtClean="0">
                <a:latin typeface="Nanum Gothic" charset="-127"/>
                <a:ea typeface="Nanum Gothic" charset="-127"/>
                <a:cs typeface="Nanum Gothic" charset="-127"/>
              </a:rPr>
              <a:t>&lt;Button&gt;</a:t>
            </a:r>
          </a:p>
          <a:p>
            <a:r>
              <a:rPr kumimoji="1" lang="ko-KR" altLang="en-US" dirty="0" smtClean="0">
                <a:latin typeface="Nanum Gothic" charset="-127"/>
                <a:ea typeface="Nanum Gothic" charset="-127"/>
                <a:cs typeface="Nanum Gothic" charset="-127"/>
              </a:rPr>
              <a:t>의 뷰들에게</a:t>
            </a:r>
            <a:endParaRPr kumimoji="1" lang="en-US" altLang="ko-KR" dirty="0" smtClean="0">
              <a:latin typeface="Nanum Gothic" charset="-127"/>
              <a:ea typeface="Nanum Gothic" charset="-127"/>
              <a:cs typeface="Nanum Gothic" charset="-127"/>
            </a:endParaRPr>
          </a:p>
          <a:p>
            <a:r>
              <a:rPr kumimoji="1" lang="ko-KR" altLang="en-US" dirty="0" smtClean="0">
                <a:latin typeface="Nanum Gothic" charset="-127"/>
                <a:ea typeface="Nanum Gothic" charset="-127"/>
                <a:cs typeface="Nanum Gothic" charset="-127"/>
              </a:rPr>
              <a:t>이름을 지정해보자</a:t>
            </a:r>
            <a:endParaRPr kumimoji="1" lang="en-US" altLang="ko-KR" dirty="0">
              <a:latin typeface="Nanum Gothic" charset="-127"/>
              <a:ea typeface="Nanum Gothic" charset="-127"/>
              <a:cs typeface="Nanum Gothic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8593" y="2672152"/>
            <a:ext cx="4285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ko-KR" sz="2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Step 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4. </a:t>
            </a: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android:id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 속성을 활용해서 각 뷰들에 이름을 지정해주자</a:t>
            </a:r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ko-KR" altLang="en-US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최소 </a:t>
            </a:r>
            <a:r>
              <a:rPr kumimoji="1" lang="en-US" altLang="ko-KR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8</a:t>
            </a:r>
            <a:r>
              <a:rPr kumimoji="1" lang="ko-KR" altLang="en-US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개 뷰에 이름이 필요</a:t>
            </a:r>
            <a:r>
              <a:rPr kumimoji="1" lang="en-US" altLang="ko-KR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10741"/>
            <a:ext cx="2425205" cy="4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3492347" y="1578373"/>
            <a:ext cx="7861454" cy="5017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0293" y="2963744"/>
            <a:ext cx="4285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ko-KR" sz="2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Step 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5. </a:t>
            </a:r>
          </a:p>
          <a:p>
            <a:pPr algn="ctr"/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변수를 선언해보자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!!</a:t>
            </a:r>
          </a:p>
          <a:p>
            <a:pPr algn="ctr"/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ko-KR" altLang="en-US" sz="2000" b="1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최소 </a:t>
            </a:r>
            <a:r>
              <a:rPr kumimoji="1" lang="en-US" altLang="ko-KR" sz="2000" b="1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8</a:t>
            </a:r>
            <a:r>
              <a:rPr kumimoji="1" lang="ko-KR" altLang="en-US" sz="2000" b="1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개 </a:t>
            </a:r>
            <a:r>
              <a:rPr kumimoji="1" lang="ko-KR" altLang="en-US" sz="2000" b="1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변수가 </a:t>
            </a:r>
            <a:r>
              <a:rPr kumimoji="1" lang="ko-KR" altLang="en-US" sz="2000" b="1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필요</a:t>
            </a:r>
            <a:r>
              <a:rPr kumimoji="1" lang="en-US" altLang="ko-KR" sz="2000" b="1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10741"/>
            <a:ext cx="2425205" cy="4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3492347" y="1578373"/>
            <a:ext cx="7861454" cy="5017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400" dirty="0" smtClean="0">
                <a:ea typeface="Adobe Gothic Std B" charset="-127"/>
                <a:cs typeface="Adobe Gothic Std B" charset="-127"/>
              </a:rPr>
              <a:t>HINT.</a:t>
            </a:r>
            <a:endParaRPr kumimoji="1" lang="en-US" altLang="ko-KR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ko-KR" altLang="en-US" sz="2400" dirty="0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사용예시</a:t>
            </a:r>
            <a:endParaRPr kumimoji="1" lang="en-US" altLang="ko-KR" sz="2400" dirty="0">
              <a:solidFill>
                <a:srgbClr val="FF0000"/>
              </a:solidFill>
              <a:latin typeface="+mj-lt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sz="2400" dirty="0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result = (</a:t>
            </a:r>
            <a:r>
              <a:rPr kumimoji="1" lang="en-US" altLang="ko-KR" sz="2400" dirty="0" err="1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TextView</a:t>
            </a:r>
            <a:r>
              <a:rPr kumimoji="1" lang="en-US" altLang="ko-KR" sz="2400" dirty="0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)</a:t>
            </a:r>
            <a:r>
              <a:rPr kumimoji="1" lang="en-US" altLang="ko-KR" sz="2400" dirty="0" err="1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findViewById</a:t>
            </a:r>
            <a:r>
              <a:rPr kumimoji="1" lang="en-US" altLang="ko-KR" sz="2400" dirty="0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sz="2400" dirty="0" err="1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R.id.result</a:t>
            </a:r>
            <a:r>
              <a:rPr kumimoji="1" lang="en-US" altLang="ko-KR" sz="2400" dirty="0" smtClean="0">
                <a:solidFill>
                  <a:srgbClr val="FF0000"/>
                </a:solidFill>
                <a:latin typeface="+mj-lt"/>
                <a:ea typeface="Adobe Gothic Std B" charset="-127"/>
                <a:cs typeface="Adobe Gothic Std B" charset="-127"/>
              </a:rPr>
              <a:t>)</a:t>
            </a:r>
            <a:endParaRPr kumimoji="1" lang="en-US" altLang="ko-KR" sz="2400" dirty="0">
              <a:solidFill>
                <a:srgbClr val="FF0000"/>
              </a:solidFill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7750" y="2914523"/>
            <a:ext cx="4285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ko-KR" sz="2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Step 6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. </a:t>
            </a: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findViewById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() 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사용하여 뷰와</a:t>
            </a:r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 변수와 연결하자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!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10741"/>
            <a:ext cx="2425205" cy="4985145"/>
          </a:xfrm>
          <a:prstGeom prst="rect">
            <a:avLst/>
          </a:prstGeom>
        </p:spPr>
      </p:pic>
      <p:cxnSp>
        <p:nvCxnSpPr>
          <p:cNvPr id="4" name="직선 화살표 연결선 3"/>
          <p:cNvCxnSpPr/>
          <p:nvPr/>
        </p:nvCxnSpPr>
        <p:spPr>
          <a:xfrm flipH="1" flipV="1">
            <a:off x="8593157" y="5332165"/>
            <a:ext cx="771180" cy="727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 flipV="1">
            <a:off x="4261692" y="5332165"/>
            <a:ext cx="771180" cy="727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96149" y="5874611"/>
            <a:ext cx="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mtClean="0"/>
              <a:t>변수</a:t>
            </a:r>
            <a:endParaRPr kumimoji="1"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64337" y="5940712"/>
            <a:ext cx="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/>
              <a:t>뷰 </a:t>
            </a:r>
            <a:r>
              <a:rPr kumimoji="1" lang="en-US" altLang="ko-KR" dirty="0" smtClean="0"/>
              <a:t>id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34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3492347" y="1578373"/>
            <a:ext cx="7861454" cy="5017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0293" y="2210487"/>
            <a:ext cx="4285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ko-KR" sz="2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Step 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7.</a:t>
            </a:r>
            <a:b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</a:br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View.onClickListener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버튼관리자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를 불러오자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.</a:t>
            </a: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onClick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() 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불러오자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.</a:t>
            </a: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setOnClickListener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()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을 활용해 버튼과 연결하자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. </a:t>
            </a:r>
          </a:p>
          <a:p>
            <a:pPr algn="ctr"/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10741"/>
            <a:ext cx="2425205" cy="4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과제 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-</a:t>
            </a:r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계산기 프로그램</a:t>
            </a:r>
            <a:endParaRPr kumimoji="1" lang="ko-KR" altLang="en-US" dirty="0"/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3492347" y="1578373"/>
            <a:ext cx="7861454" cy="5017513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ko-KR" sz="2400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endParaRPr kumimoji="1" lang="en-US" altLang="ko-KR" sz="2400" dirty="0" smtClean="0"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400" dirty="0">
              <a:latin typeface="+mj-lt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dirty="0" smtClean="0">
              <a:latin typeface="Nanum Gothic" charset="-127"/>
              <a:ea typeface="Nanum Gothic" charset="-127"/>
              <a:cs typeface="Nanum Gothic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0293" y="3287705"/>
            <a:ext cx="4285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ko-KR" sz="2000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>
                <a:latin typeface="Adobe Gothic Std B" charset="-127"/>
                <a:ea typeface="Adobe Gothic Std B" charset="-127"/>
                <a:cs typeface="Adobe Gothic Std B" charset="-127"/>
              </a:rPr>
              <a:t>Step 8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.</a:t>
            </a:r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en-US" altLang="ko-KR" sz="2000" b="1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onClick</a:t>
            </a:r>
            <a:r>
              <a:rPr kumimoji="1" lang="en-US" altLang="ko-KR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()</a:t>
            </a:r>
            <a:r>
              <a:rPr kumimoji="1" lang="ko-KR" altLang="en-US" sz="2000" b="1" dirty="0" smtClean="0">
                <a:latin typeface="Adobe Gothic Std B" charset="-127"/>
                <a:ea typeface="Adobe Gothic Std B" charset="-127"/>
                <a:cs typeface="Adobe Gothic Std B" charset="-127"/>
              </a:rPr>
              <a:t> 안에 로직을 채워보자</a:t>
            </a:r>
            <a:endParaRPr kumimoji="1" lang="en-US" altLang="ko-KR" sz="2000" b="1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sz="2000" b="1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610741"/>
            <a:ext cx="2425205" cy="49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지난 강의</a:t>
            </a:r>
            <a:endParaRPr kumimoji="1"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734" y="2959100"/>
            <a:ext cx="1102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smtClean="0"/>
              <a:t>C</a:t>
            </a:r>
            <a:r>
              <a:rPr kumimoji="1" lang="ko-KR" altLang="en-US" sz="3600" b="1" dirty="0" smtClean="0"/>
              <a:t>언어 </a:t>
            </a:r>
            <a:r>
              <a:rPr kumimoji="1" lang="en-US" altLang="ko-KR" sz="3600" b="1" dirty="0" smtClean="0"/>
              <a:t>main </a:t>
            </a:r>
            <a:r>
              <a:rPr kumimoji="1" lang="ko-KR" altLang="en-US" sz="3600" b="1" dirty="0" smtClean="0"/>
              <a:t>함수와 유사한 함수는 </a:t>
            </a:r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이다</a:t>
            </a:r>
            <a:endParaRPr kumimoji="1" lang="ko-KR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7800" y="5765800"/>
            <a:ext cx="44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err="1" smtClean="0">
                <a:solidFill>
                  <a:srgbClr val="FF0000"/>
                </a:solidFill>
              </a:rPr>
              <a:t>onCreate</a:t>
            </a:r>
            <a:r>
              <a:rPr kumimoji="1" lang="en-US" altLang="ko-KR" sz="3600" b="1" dirty="0" smtClean="0">
                <a:solidFill>
                  <a:srgbClr val="FF0000"/>
                </a:solidFill>
              </a:rPr>
              <a:t>()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지난 강의</a:t>
            </a:r>
            <a:endParaRPr kumimoji="1"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734" y="2959100"/>
            <a:ext cx="1102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smtClean="0"/>
              <a:t>&lt;</a:t>
            </a:r>
            <a:r>
              <a:rPr kumimoji="1" lang="en-US" altLang="ko-KR" sz="3600" b="1" dirty="0" err="1" smtClean="0"/>
              <a:t>LinearLayout</a:t>
            </a:r>
            <a:r>
              <a:rPr kumimoji="1" lang="en-US" altLang="ko-KR" sz="3600" b="1" dirty="0" smtClean="0"/>
              <a:t>&gt;</a:t>
            </a:r>
            <a:r>
              <a:rPr kumimoji="1" lang="ko-KR" altLang="en-US" sz="3600" b="1" dirty="0" smtClean="0"/>
              <a:t>은 </a:t>
            </a:r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의 형태로 내용물을 채운다</a:t>
            </a:r>
            <a:endParaRPr kumimoji="1" lang="ko-KR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7800" y="5765800"/>
            <a:ext cx="44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 smtClean="0">
                <a:solidFill>
                  <a:srgbClr val="FF0000"/>
                </a:solidFill>
              </a:rPr>
              <a:t>선형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지난 강의</a:t>
            </a:r>
            <a:endParaRPr kumimoji="1"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734" y="2959100"/>
            <a:ext cx="1102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dirty="0" smtClean="0"/>
              <a:t>글자를 표시하는 기능을 가진 뷰는 </a:t>
            </a:r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이다</a:t>
            </a:r>
            <a:endParaRPr kumimoji="1" lang="ko-KR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7800" y="5765800"/>
            <a:ext cx="44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err="1" smtClean="0">
                <a:solidFill>
                  <a:srgbClr val="FF0000"/>
                </a:solidFill>
              </a:rPr>
              <a:t>TextView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지난 강의</a:t>
            </a:r>
            <a:endParaRPr kumimoji="1"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734" y="2959100"/>
            <a:ext cx="11028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smtClean="0"/>
              <a:t>&lt;</a:t>
            </a:r>
            <a:r>
              <a:rPr kumimoji="1" lang="en-US" altLang="ko-KR" sz="3600" b="1" dirty="0" err="1" smtClean="0"/>
              <a:t>LinearLayout</a:t>
            </a:r>
            <a:r>
              <a:rPr kumimoji="1" lang="en-US" altLang="ko-KR" sz="3600" b="1" dirty="0" smtClean="0"/>
              <a:t>&gt; </a:t>
            </a:r>
            <a:r>
              <a:rPr kumimoji="1" lang="ko-KR" altLang="en-US" sz="3600" b="1" dirty="0" smtClean="0"/>
              <a:t>에서 방향성을 의미하는 속성은</a:t>
            </a:r>
            <a:endParaRPr kumimoji="1" lang="en-US" altLang="ko-KR" sz="3600" b="1" dirty="0" smtClean="0"/>
          </a:p>
          <a:p>
            <a:pPr algn="ctr"/>
            <a:endParaRPr kumimoji="1" lang="en-US" altLang="ko-KR" sz="3600" b="1" dirty="0" smtClean="0"/>
          </a:p>
          <a:p>
            <a:pPr algn="ctr"/>
            <a:r>
              <a:rPr kumimoji="1" lang="en-US" altLang="ko-KR" sz="3600" b="1" dirty="0" smtClean="0"/>
              <a:t>(</a:t>
            </a:r>
            <a:r>
              <a:rPr kumimoji="1" lang="ko-KR" altLang="en-US" sz="3600" b="1" dirty="0" smtClean="0"/>
              <a:t>           </a:t>
            </a:r>
            <a:r>
              <a:rPr kumimoji="1" lang="en-US" altLang="ko-KR" sz="3600" b="1" dirty="0" smtClean="0"/>
              <a:t>)</a:t>
            </a:r>
            <a:r>
              <a:rPr kumimoji="1" lang="ko-KR" altLang="en-US" sz="3600" b="1" dirty="0" smtClean="0"/>
              <a:t> 이다</a:t>
            </a:r>
            <a:endParaRPr kumimoji="1" lang="ko-KR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87800" y="5765800"/>
            <a:ext cx="44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3600" b="1" dirty="0" smtClean="0">
                <a:solidFill>
                  <a:srgbClr val="FF0000"/>
                </a:solidFill>
              </a:rPr>
              <a:t>orientation</a:t>
            </a:r>
            <a:endParaRPr kumimoji="1"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카운트 프로그램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(</a:t>
            </a:r>
            <a:r>
              <a:rPr lang="en-US" altLang="ko-KR" b="1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activity_main.xml</a:t>
            </a:r>
            <a:r>
              <a:rPr lang="en-US" altLang="ko-KR" b="1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 </a:t>
            </a:r>
            <a:endParaRPr lang="ko-KR" altLang="en-US" b="1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01" y="1457557"/>
            <a:ext cx="2574412" cy="5291847"/>
          </a:xfrm>
          <a:prstGeom prst="rect">
            <a:avLst/>
          </a:prstGeom>
        </p:spPr>
      </p:pic>
      <p:sp>
        <p:nvSpPr>
          <p:cNvPr id="8" name="대각선 방향의 모서리가 둥근 사각형 7"/>
          <p:cNvSpPr/>
          <p:nvPr/>
        </p:nvSpPr>
        <p:spPr>
          <a:xfrm>
            <a:off x="5291667" y="1670633"/>
            <a:ext cx="6332706" cy="489955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학습목표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 (</a:t>
            </a:r>
            <a:r>
              <a:rPr kumimoji="1" lang="en-US" altLang="ko-KR" sz="2400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activity_main.xml</a:t>
            </a:r>
            <a:r>
              <a:rPr kumimoji="1" lang="en-US" altLang="ko-KR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</a:p>
          <a:p>
            <a:pPr algn="ctr"/>
            <a:endParaRPr kumimoji="1" lang="en-US" altLang="ko-KR" dirty="0" smtClean="0"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endParaRPr kumimoji="1" lang="en-US" altLang="ko-KR" dirty="0"/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latin typeface="Nanum Gothic" charset="-127"/>
                <a:ea typeface="Nanum Gothic" charset="-127"/>
                <a:cs typeface="Nanum Gothic" charset="-127"/>
              </a:rPr>
              <a:t>LinearLayout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&gt;</a:t>
            </a:r>
            <a:r>
              <a:rPr kumimoji="1" lang="ko-KR" altLang="en-US" sz="1600" dirty="0" smtClean="0">
                <a:latin typeface="Nanum Gothic" charset="-127"/>
                <a:ea typeface="Nanum Gothic" charset="-127"/>
                <a:cs typeface="Nanum Gothic" charset="-127"/>
              </a:rPr>
              <a:t>의 중첩</a:t>
            </a:r>
            <a:endParaRPr kumimoji="1" lang="en-US" altLang="ko-KR" sz="1600" dirty="0" smtClean="0"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&lt;</a:t>
            </a:r>
            <a:r>
              <a:rPr kumimoji="1" lang="en-US" altLang="ko-KR" sz="1600" dirty="0" err="1" smtClean="0">
                <a:latin typeface="Nanum Gothic" charset="-127"/>
                <a:ea typeface="Nanum Gothic" charset="-127"/>
                <a:cs typeface="Nanum Gothic" charset="-127"/>
              </a:rPr>
              <a:t>TextView</a:t>
            </a: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&gt;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smtClean="0">
                <a:latin typeface="Nanum Gothic" charset="-127"/>
                <a:ea typeface="Nanum Gothic" charset="-127"/>
                <a:cs typeface="Nanum Gothic" charset="-127"/>
              </a:rPr>
              <a:t>&lt;Button&gt;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err="1" smtClean="0">
                <a:latin typeface="Nanum Gothic" charset="-127"/>
                <a:ea typeface="Nanum Gothic" charset="-127"/>
                <a:cs typeface="Nanum Gothic" charset="-127"/>
              </a:rPr>
              <a:t>android:layout_weight</a:t>
            </a:r>
            <a:endParaRPr kumimoji="1" lang="en-US" altLang="ko-KR" sz="1600" dirty="0" smtClean="0"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sz="1600" dirty="0"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kumimoji="1" lang="en-US" altLang="ko-KR" sz="1600" dirty="0" err="1">
                <a:latin typeface="Nanum Gothic" charset="-127"/>
                <a:ea typeface="Nanum Gothic" charset="-127"/>
                <a:cs typeface="Nanum Gothic" charset="-127"/>
              </a:rPr>
              <a:t>a</a:t>
            </a:r>
            <a:r>
              <a:rPr kumimoji="1" lang="en-US" altLang="ko-KR" sz="1600" dirty="0" err="1" smtClean="0">
                <a:latin typeface="Nanum Gothic" charset="-127"/>
                <a:ea typeface="Nanum Gothic" charset="-127"/>
                <a:cs typeface="Nanum Gothic" charset="-127"/>
              </a:rPr>
              <a:t>ndroid:id</a:t>
            </a:r>
            <a:endParaRPr kumimoji="1" lang="en-US" altLang="ko-KR" sz="1600" dirty="0">
              <a:latin typeface="Nanum Gothic" charset="-127"/>
              <a:ea typeface="Nanum Gothic" charset="-127"/>
              <a:cs typeface="Nanum Gothic" charset="-127"/>
            </a:endParaRPr>
          </a:p>
          <a:p>
            <a:pPr marL="285750" indent="-285750">
              <a:buFont typeface="Arial" charset="0"/>
              <a:buChar char="•"/>
            </a:pPr>
            <a:endParaRPr kumimoji="1"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706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4628</TotalTime>
  <Words>1090</Words>
  <Application>Microsoft Macintosh PowerPoint</Application>
  <PresentationFormat>와이드스크린</PresentationFormat>
  <Paragraphs>488</Paragraphs>
  <Slides>49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7" baseType="lpstr">
      <vt:lpstr>Adobe 고딕 Std B</vt:lpstr>
      <vt:lpstr>Adobe Gothic Std B</vt:lpstr>
      <vt:lpstr>Calibri</vt:lpstr>
      <vt:lpstr>Nanum Gothic</vt:lpstr>
      <vt:lpstr>Segoe UI</vt:lpstr>
      <vt:lpstr>Segoe UI Light</vt:lpstr>
      <vt:lpstr>Arial</vt:lpstr>
      <vt:lpstr>WelcomeDoc</vt:lpstr>
      <vt:lpstr>안드로이드</vt:lpstr>
      <vt:lpstr>지난 강의</vt:lpstr>
      <vt:lpstr>지난 강의</vt:lpstr>
      <vt:lpstr>지난 강의</vt:lpstr>
      <vt:lpstr>지난 강의</vt:lpstr>
      <vt:lpstr>지난 강의</vt:lpstr>
      <vt:lpstr>지난 강의</vt:lpstr>
      <vt:lpstr>지난 강의</vt:lpstr>
      <vt:lpstr>카운트 프로그램 (activity_main.xml) </vt:lpstr>
      <vt:lpstr>카운트 프로그램 (activity_main.xml) </vt:lpstr>
      <vt:lpstr>카운트 프로그램 (activity_main.xml) </vt:lpstr>
      <vt:lpstr>카운트 프로그램 (activity_main.xml) </vt:lpstr>
      <vt:lpstr>카운트 프로그램 (activity_main.xml) </vt:lpstr>
      <vt:lpstr>카운트 프로그램 (activity_main.xml) </vt:lpstr>
      <vt:lpstr>카운트 프로그램 (activity_main.xml) </vt:lpstr>
      <vt:lpstr>카운트 프로그램 (activity_main.xml) </vt:lpstr>
      <vt:lpstr>WHY ?</vt:lpstr>
      <vt:lpstr>WHY ?</vt:lpstr>
      <vt:lpstr>카운트 프로그램 (activity_main.xml) </vt:lpstr>
      <vt:lpstr>카운트 프로그램 (activity_main.xml) </vt:lpstr>
      <vt:lpstr>카운트 프로그램 (activity_main.xml) 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카운트 프로그램 (MainActivity.java)</vt:lpstr>
      <vt:lpstr>Summary</vt:lpstr>
      <vt:lpstr>Summary</vt:lpstr>
      <vt:lpstr>Summary</vt:lpstr>
      <vt:lpstr>Summary</vt:lpstr>
      <vt:lpstr>Summary</vt:lpstr>
      <vt:lpstr>Summary</vt:lpstr>
      <vt:lpstr>Summary</vt:lpstr>
      <vt:lpstr>과제 -계산기 프로그램</vt:lpstr>
      <vt:lpstr>과제 -계산기 프로그램</vt:lpstr>
      <vt:lpstr>과제 -계산기 프로그램</vt:lpstr>
      <vt:lpstr>과제 -계산기 프로그램</vt:lpstr>
      <vt:lpstr>과제 -계산기 프로그램</vt:lpstr>
      <vt:lpstr>과제 -계산기 프로그램</vt:lpstr>
      <vt:lpstr>과제 -계산기 프로그램</vt:lpstr>
      <vt:lpstr>과제 -계산기 프로그램</vt:lpstr>
      <vt:lpstr>과제 -계산기 프로그램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음성 기반 회의록</dc:title>
  <dc:creator>Registered User</dc:creator>
  <cp:keywords/>
  <cp:lastModifiedBy>Microsoft Office 사용자</cp:lastModifiedBy>
  <cp:revision>136</cp:revision>
  <dcterms:created xsi:type="dcterms:W3CDTF">2017-06-04T12:35:01Z</dcterms:created>
  <dcterms:modified xsi:type="dcterms:W3CDTF">2018-03-28T03:20:32Z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