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0"/>
  </p:notesMasterIdLst>
  <p:sldIdLst>
    <p:sldId id="256" r:id="rId3"/>
    <p:sldId id="405" r:id="rId4"/>
    <p:sldId id="423" r:id="rId5"/>
    <p:sldId id="425" r:id="rId6"/>
    <p:sldId id="424" r:id="rId7"/>
    <p:sldId id="426" r:id="rId8"/>
    <p:sldId id="422" r:id="rId9"/>
    <p:sldId id="427" r:id="rId10"/>
    <p:sldId id="430" r:id="rId11"/>
    <p:sldId id="428" r:id="rId12"/>
    <p:sldId id="432" r:id="rId13"/>
    <p:sldId id="431" r:id="rId14"/>
    <p:sldId id="435" r:id="rId15"/>
    <p:sldId id="439" r:id="rId16"/>
    <p:sldId id="434" r:id="rId17"/>
    <p:sldId id="441" r:id="rId18"/>
    <p:sldId id="440" r:id="rId19"/>
    <p:sldId id="451" r:id="rId20"/>
    <p:sldId id="443" r:id="rId21"/>
    <p:sldId id="444" r:id="rId22"/>
    <p:sldId id="447" r:id="rId23"/>
    <p:sldId id="445" r:id="rId24"/>
    <p:sldId id="446" r:id="rId25"/>
    <p:sldId id="448" r:id="rId26"/>
    <p:sldId id="449" r:id="rId27"/>
    <p:sldId id="450" r:id="rId28"/>
    <p:sldId id="4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  <p14:sldId id="405"/>
            <p14:sldId id="423"/>
            <p14:sldId id="425"/>
            <p14:sldId id="424"/>
            <p14:sldId id="426"/>
            <p14:sldId id="422"/>
            <p14:sldId id="427"/>
            <p14:sldId id="430"/>
            <p14:sldId id="428"/>
            <p14:sldId id="432"/>
            <p14:sldId id="431"/>
            <p14:sldId id="435"/>
            <p14:sldId id="439"/>
            <p14:sldId id="434"/>
            <p14:sldId id="441"/>
            <p14:sldId id="440"/>
            <p14:sldId id="451"/>
            <p14:sldId id="443"/>
            <p14:sldId id="444"/>
            <p14:sldId id="447"/>
            <p14:sldId id="445"/>
            <p14:sldId id="446"/>
            <p14:sldId id="448"/>
            <p14:sldId id="449"/>
            <p14:sldId id="450"/>
            <p14:sldId id="452"/>
          </p14:sldIdLst>
        </p14:section>
        <p14:section name="Design, Impress, Work Together" id="{B9B51309-D148-4332-87C2-07BE32FBCA3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D2B4A6"/>
    <a:srgbClr val="734F29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405" autoAdjust="0"/>
  </p:normalViewPr>
  <p:slideViewPr>
    <p:cSldViewPr snapToGrid="0">
      <p:cViewPr varScale="1">
        <p:scale>
          <a:sx n="128" d="100"/>
          <a:sy n="128" d="100"/>
        </p:scale>
        <p:origin x="1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History</a:t>
            </a:r>
            <a:endParaRPr lang="en-US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</a:t>
            </a:r>
            <a:r>
              <a:rPr lang="en-US" dirty="0"/>
              <a:t> </a:t>
            </a:r>
            <a:r>
              <a:rPr lang="en-US" dirty="0" err="1" smtClean="0"/>
              <a:t>Artineer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476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First Crisis (1960 – 1970s) : 1. XOR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Problem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81" y="1944726"/>
            <a:ext cx="6821072" cy="2684052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3276755" y="4843807"/>
            <a:ext cx="5673835" cy="1790218"/>
            <a:chOff x="6396514" y="4982413"/>
            <a:chExt cx="5673835" cy="1790218"/>
          </a:xfrm>
        </p:grpSpPr>
        <p:pic>
          <p:nvPicPr>
            <p:cNvPr id="14" name="Picture 2" descr="http://pds27.egloos.com/pds/201408/14/70/f0367670_53eca20a87b2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514" y="4982413"/>
              <a:ext cx="3789775" cy="1790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http://pds25.egloos.com/pds/201408/14/70/f0367670_53eca2194056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6289" y="4982413"/>
              <a:ext cx="1884060" cy="1790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10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04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First Crisis (1960 – 1970s) :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2.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Hardware limits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097" y="2135971"/>
            <a:ext cx="5146040" cy="43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152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First Crisis (1960 – 1970s) :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3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too fundamental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68" y="2755899"/>
            <a:ext cx="2993899" cy="27477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34" y="2688165"/>
            <a:ext cx="2747735" cy="27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811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Boom (1980 – 1990s) : 1.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Multi Layer Perceptron,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err="1" smtClean="0">
                <a:latin typeface="Adobe Gothic Std B" charset="-127"/>
                <a:ea typeface="Adobe Gothic Std B" charset="-127"/>
                <a:cs typeface="Adobe Gothic Std B" charset="-127"/>
              </a:rPr>
              <a:t>Backpropagation</a:t>
            </a:r>
            <a:endParaRPr lang="en-US" altLang="ko-KR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633472"/>
            <a:ext cx="5812206" cy="31762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" y="2974459"/>
            <a:ext cx="4414520" cy="2494256"/>
          </a:xfrm>
          <a:prstGeom prst="rect">
            <a:avLst/>
          </a:prstGeom>
        </p:spPr>
      </p:pic>
      <p:cxnSp>
        <p:nvCxnSpPr>
          <p:cNvPr id="7" name="직선 화살표 연결선 6"/>
          <p:cNvCxnSpPr>
            <a:stCxn id="5" idx="3"/>
          </p:cNvCxnSpPr>
          <p:nvPr/>
        </p:nvCxnSpPr>
        <p:spPr>
          <a:xfrm>
            <a:off x="5111496" y="4221587"/>
            <a:ext cx="16584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42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Boom (1980 – 1990s) : 2.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Hardware limits</a:t>
            </a:r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2186771"/>
            <a:ext cx="5146040" cy="4354914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7471141" y="3580029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Approximately from </a:t>
            </a:r>
            <a:r>
              <a:rPr kumimoji="1" lang="en-US" altLang="ko-KR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10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 to </a:t>
            </a:r>
            <a:r>
              <a:rPr kumimoji="1" lang="en-US" altLang="ko-KR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10</a:t>
            </a:r>
            <a:r>
              <a:rPr kumimoji="1" lang="en-US" altLang="ko-KR" baseline="30000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5</a:t>
            </a:r>
            <a:endParaRPr lang="en-US" altLang="ko-KR" b="1" baseline="30000" dirty="0">
              <a:solidFill>
                <a:srgbClr val="FF0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291878" y="4179562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약 </a:t>
            </a:r>
            <a:r>
              <a:rPr kumimoji="1" lang="en-US" altLang="ko-KR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1000</a:t>
            </a:r>
            <a:r>
              <a:rPr kumimoji="1" lang="ko-KR" altLang="en-US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배 증가</a:t>
            </a:r>
            <a:endParaRPr lang="en-US" altLang="ko-KR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2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Boom (1980 – 1990s) : 3.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Expert System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5" y="4273296"/>
            <a:ext cx="1762760" cy="17627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46" y="4273296"/>
            <a:ext cx="1762760" cy="176276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50" y="1760060"/>
            <a:ext cx="3928533" cy="3928533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617310" y="3539660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Expert System</a:t>
            </a:r>
            <a:endParaRPr lang="ko-KR" altLang="en-US" dirty="0"/>
          </a:p>
        </p:txBody>
      </p:sp>
      <p:cxnSp>
        <p:nvCxnSpPr>
          <p:cNvPr id="10" name="직선 화살표 연결선 9"/>
          <p:cNvCxnSpPr>
            <a:stCxn id="4" idx="0"/>
            <a:endCxn id="7" idx="1"/>
          </p:cNvCxnSpPr>
          <p:nvPr/>
        </p:nvCxnSpPr>
        <p:spPr>
          <a:xfrm flipV="1">
            <a:off x="1819825" y="3724327"/>
            <a:ext cx="2195025" cy="5489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7" idx="3"/>
            <a:endCxn id="5" idx="0"/>
          </p:cNvCxnSpPr>
          <p:nvPr/>
        </p:nvCxnSpPr>
        <p:spPr>
          <a:xfrm>
            <a:off x="7943383" y="3724327"/>
            <a:ext cx="2360043" cy="5489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2084134" y="3664853"/>
            <a:ext cx="1409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smtClean="0">
                <a:latin typeface="Adobe Gothic Std B" charset="-127"/>
                <a:ea typeface="Adobe Gothic Std B" charset="-127"/>
                <a:cs typeface="Adobe Gothic Std B" charset="-127"/>
              </a:rPr>
              <a:t>Input Knowledge</a:t>
            </a:r>
            <a:endParaRPr lang="ko-KR" altLang="en-US" sz="1200" dirty="0"/>
          </a:p>
        </p:txBody>
      </p:sp>
      <p:sp>
        <p:nvSpPr>
          <p:cNvPr id="14" name="직사각형 13"/>
          <p:cNvSpPr/>
          <p:nvPr/>
        </p:nvSpPr>
        <p:spPr>
          <a:xfrm>
            <a:off x="8670168" y="3664853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200" dirty="0" smtClean="0">
                <a:latin typeface="Adobe Gothic Std B" charset="-127"/>
                <a:ea typeface="Adobe Gothic Std B" charset="-127"/>
                <a:cs typeface="Adobe Gothic Std B" charset="-127"/>
              </a:rPr>
              <a:t>Take a service</a:t>
            </a:r>
            <a:endParaRPr lang="ko-KR" altLang="en-US" sz="1200" dirty="0"/>
          </a:p>
        </p:txBody>
      </p:sp>
      <p:sp>
        <p:nvSpPr>
          <p:cNvPr id="9" name="직사각형 8"/>
          <p:cNvSpPr/>
          <p:nvPr/>
        </p:nvSpPr>
        <p:spPr>
          <a:xfrm>
            <a:off x="1380441" y="6085756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Expert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9900110" y="6079470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</a:rPr>
              <a:t>Client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14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17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Crisis (1990 – 2000s) : 1.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Error diminish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05" y="2311252"/>
            <a:ext cx="5489024" cy="39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36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Crisis (1990 – 2000s) : 2.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Hardware limits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95" y="2144438"/>
            <a:ext cx="5146040" cy="435491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8063809" y="2533133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mtClean="0">
                <a:latin typeface="Adobe Gothic Std B" charset="-127"/>
                <a:ea typeface="Adobe Gothic Std B" charset="-127"/>
                <a:cs typeface="Adobe Gothic Std B" charset="-127"/>
              </a:rPr>
              <a:t>Simple perceptron</a:t>
            </a:r>
            <a:endParaRPr lang="en-US" altLang="ko-KR" b="1" dirty="0"/>
          </a:p>
        </p:txBody>
      </p:sp>
      <p:sp>
        <p:nvSpPr>
          <p:cNvPr id="6" name="직사각형 5"/>
          <p:cNvSpPr/>
          <p:nvPr/>
        </p:nvSpPr>
        <p:spPr>
          <a:xfrm>
            <a:off x="7885876" y="4404267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mtClean="0">
                <a:latin typeface="Adobe Gothic Std B" charset="-127"/>
                <a:ea typeface="Adobe Gothic Std B" charset="-127"/>
                <a:cs typeface="Adobe Gothic Std B" charset="-127"/>
              </a:rPr>
              <a:t>Multilayer perceptron</a:t>
            </a:r>
            <a:endParaRPr lang="en-US" altLang="ko-KR" b="1" dirty="0"/>
          </a:p>
        </p:txBody>
      </p:sp>
      <p:sp>
        <p:nvSpPr>
          <p:cNvPr id="7" name="직사각형 6"/>
          <p:cNvSpPr/>
          <p:nvPr/>
        </p:nvSpPr>
        <p:spPr>
          <a:xfrm>
            <a:off x="8610433" y="3013869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possible</a:t>
            </a:r>
            <a:endParaRPr lang="en-US" altLang="ko-KR" b="1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474178" y="477359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solidFill>
                  <a:srgbClr val="FF0000"/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impossible</a:t>
            </a:r>
            <a:endParaRPr lang="en-US" altLang="ko-K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2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Second Boom (1980 – 1990s) : 3.</a:t>
            </a:r>
            <a:r>
              <a:rPr kumimoji="1" lang="ko-KR" altLang="en-US" dirty="0" smtClean="0">
                <a:latin typeface="Adobe Gothic Std B" charset="-127"/>
                <a:ea typeface="Adobe Gothic Std B" charset="-127"/>
                <a:cs typeface="Adobe Gothic Std B" charset="-127"/>
              </a:rPr>
              <a:t> 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Expert System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29" y="2241610"/>
            <a:ext cx="1404116" cy="14041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1" y="2304945"/>
            <a:ext cx="1404116" cy="140411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501369" y="2300339"/>
            <a:ext cx="14173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050" dirty="0" err="1" smtClean="0">
                <a:latin typeface="Adobe Gothic Std B" charset="-127"/>
                <a:ea typeface="Adobe Gothic Std B" charset="-127"/>
              </a:rPr>
              <a:t>Convetional</a:t>
            </a:r>
            <a:r>
              <a:rPr kumimoji="1" lang="en-US" altLang="ko-KR" sz="1050" dirty="0" smtClean="0">
                <a:latin typeface="Adobe Gothic Std B" charset="-127"/>
                <a:ea typeface="Adobe Gothic Std B" charset="-127"/>
              </a:rPr>
              <a:t> System</a:t>
            </a:r>
            <a:endParaRPr lang="ko-KR" altLang="en-US" sz="1050" dirty="0"/>
          </a:p>
        </p:txBody>
      </p:sp>
      <p:sp>
        <p:nvSpPr>
          <p:cNvPr id="19" name="직사각형 18"/>
          <p:cNvSpPr/>
          <p:nvPr/>
        </p:nvSpPr>
        <p:spPr>
          <a:xfrm>
            <a:off x="8495567" y="2326365"/>
            <a:ext cx="12186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050" dirty="0" smtClean="0">
                <a:latin typeface="Adobe Gothic Std B" charset="-127"/>
                <a:ea typeface="Adobe Gothic Std B" charset="-127"/>
                <a:cs typeface="Adobe Gothic Std B" charset="-127"/>
              </a:rPr>
              <a:t>Learning System</a:t>
            </a:r>
            <a:endParaRPr lang="ko-KR" altLang="en-US" sz="1050" dirty="0"/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314992"/>
              </p:ext>
            </p:extLst>
          </p:nvPr>
        </p:nvGraphicFramePr>
        <p:xfrm>
          <a:off x="2196069" y="3759750"/>
          <a:ext cx="2041235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247"/>
                <a:gridCol w="408247"/>
                <a:gridCol w="408247"/>
                <a:gridCol w="408247"/>
                <a:gridCol w="408247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44038"/>
              </p:ext>
            </p:extLst>
          </p:nvPr>
        </p:nvGraphicFramePr>
        <p:xfrm>
          <a:off x="8149565" y="3864649"/>
          <a:ext cx="2041235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247"/>
                <a:gridCol w="408247"/>
                <a:gridCol w="408247"/>
                <a:gridCol w="408247"/>
                <a:gridCol w="408247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직사각형 21"/>
          <p:cNvSpPr/>
          <p:nvPr/>
        </p:nvSpPr>
        <p:spPr>
          <a:xfrm>
            <a:off x="5828941" y="3645726"/>
            <a:ext cx="487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2400" dirty="0" err="1" smtClean="0">
                <a:latin typeface="Adobe Gothic Std B" charset="-127"/>
                <a:ea typeface="Adobe Gothic Std B" charset="-127"/>
                <a:cs typeface="Adobe Gothic Std B" charset="-127"/>
              </a:rPr>
              <a:t>vs</a:t>
            </a:r>
            <a:endParaRPr lang="ko-KR" altLang="en-US" dirty="0"/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3216687" y="5617029"/>
            <a:ext cx="0" cy="944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9170183" y="5713023"/>
            <a:ext cx="0" cy="944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3309338" y="5617029"/>
            <a:ext cx="8194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050" dirty="0" smtClean="0">
                <a:latin typeface="Adobe Gothic Std B" charset="-127"/>
                <a:ea typeface="Adobe Gothic Std B" charset="-127"/>
              </a:rPr>
              <a:t>White Box</a:t>
            </a:r>
            <a:endParaRPr lang="ko-KR" altLang="en-US" sz="1050" dirty="0"/>
          </a:p>
        </p:txBody>
      </p:sp>
      <p:sp>
        <p:nvSpPr>
          <p:cNvPr id="27" name="직사각형 26"/>
          <p:cNvSpPr/>
          <p:nvPr/>
        </p:nvSpPr>
        <p:spPr>
          <a:xfrm>
            <a:off x="9530029" y="5713023"/>
            <a:ext cx="7825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050" dirty="0" smtClean="0">
                <a:latin typeface="Adobe Gothic Std B" charset="-127"/>
                <a:ea typeface="Adobe Gothic Std B" charset="-127"/>
              </a:rPr>
              <a:t>Black Box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0307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5708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Third boom (2000 – 2010s) :  IMAGENET CHALLENGE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578608"/>
            <a:ext cx="3091050" cy="354126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78" y="2578608"/>
            <a:ext cx="6619746" cy="38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Alan </a:t>
            </a:r>
            <a:r>
              <a:rPr lang="en-US" altLang="ko-KR" dirty="0" err="1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Mathison</a:t>
            </a:r>
            <a:r>
              <a:rPr lang="en-US" altLang="ko-KR" dirty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Turing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652466" y="4882232"/>
            <a:ext cx="3086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</a:rPr>
              <a:t>컴퓨터 과학의 아버지</a:t>
            </a:r>
            <a:endParaRPr lang="ko-KR" altLang="en-US" sz="2400" dirty="0">
              <a:solidFill>
                <a:srgbClr val="FF0000"/>
              </a:solidFill>
              <a:latin typeface="Adobe Gothic Std B" panose="020B0800000000000000" pitchFamily="34" charset="-127"/>
              <a:ea typeface="Adobe Gothic Std B" panose="020B0800000000000000" pitchFamily="34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827592" y="2304173"/>
            <a:ext cx="6246737" cy="3039724"/>
            <a:chOff x="604434" y="1544152"/>
            <a:chExt cx="6246737" cy="303972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34" y="1544152"/>
              <a:ext cx="2423047" cy="3039724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3204019" y="1544152"/>
              <a:ext cx="36471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Alan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Mathison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 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Turing (</a:t>
              </a:r>
              <a:r>
                <a:rPr lang="ko-KR" alt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앨런</a:t>
              </a:r>
              <a:r>
                <a:rPr lang="ko-KR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 </a:t>
              </a:r>
              <a:r>
                <a:rPr lang="ko-KR" altLang="en-US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튜링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)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204019" y="1969100"/>
              <a:ext cx="22252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1912.6.23 – 1954.6.7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204019" y="2363270"/>
              <a:ext cx="10502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영국 출생</a:t>
              </a:r>
              <a:endPara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3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Third boom (2000 – 2010s) :  ALPHAGO</a:t>
            </a:r>
            <a:endParaRPr lang="ko-KR" altLang="en-US" dirty="0"/>
          </a:p>
        </p:txBody>
      </p:sp>
      <p:pic>
        <p:nvPicPr>
          <p:cNvPr id="1026" name="Picture 2" descr="파일:external/sites.google.com/GoogleDeepMind-Logotype-Horizontal-Colour-8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92" y="2633905"/>
            <a:ext cx="6550449" cy="10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구글 딥마인드 알파고에 대한 이미지 검색결과"/>
          <p:cNvSpPr>
            <a:spLocks noChangeAspect="1" noChangeArrowheads="1"/>
          </p:cNvSpPr>
          <p:nvPr/>
        </p:nvSpPr>
        <p:spPr bwMode="auto">
          <a:xfrm>
            <a:off x="2934401" y="204653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0" name="Picture 6" descr="구글 딥마인드 알파고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1" y="4108881"/>
            <a:ext cx="290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Category</a:t>
            </a:r>
            <a:endParaRPr lang="en-US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</a:t>
            </a:r>
            <a:r>
              <a:rPr lang="en-US" dirty="0"/>
              <a:t> </a:t>
            </a:r>
            <a:r>
              <a:rPr lang="en-US" dirty="0" err="1" smtClean="0"/>
              <a:t>Artineer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01" y="1524900"/>
            <a:ext cx="3391613" cy="50271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66" y="1520534"/>
            <a:ext cx="4653412" cy="50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869983" y="1517580"/>
            <a:ext cx="2218267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err="1" smtClean="0">
                <a:latin typeface="Adobe Gothic Std B" charset="-127"/>
                <a:ea typeface="Adobe Gothic Std B" charset="-127"/>
              </a:rPr>
              <a:t>머신러닝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(Machine Learning)</a:t>
            </a:r>
            <a:endParaRPr kumimoji="1" lang="ko-KR" altLang="en-US" sz="1200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1833061" y="2999882"/>
            <a:ext cx="2218267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지도학습</a:t>
            </a:r>
            <a:endParaRPr kumimoji="1" lang="en-US" altLang="ko-KR" dirty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(Supervised Learning)</a:t>
            </a:r>
            <a:endParaRPr kumimoji="1" lang="ko-KR" altLang="en-US" sz="12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6283147" y="2377771"/>
            <a:ext cx="2218267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err="1" smtClean="0">
                <a:latin typeface="Adobe Gothic Std B" charset="-127"/>
                <a:ea typeface="Adobe Gothic Std B" charset="-127"/>
              </a:rPr>
              <a:t>비지도학습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(Unsupervised Learning)</a:t>
            </a:r>
            <a:endParaRPr kumimoji="1" lang="ko-KR" altLang="en-US" sz="1200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9012998" y="2377772"/>
            <a:ext cx="2218267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강화학습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(Reinforcement Learning)</a:t>
            </a:r>
            <a:endParaRPr kumimoji="1" lang="ko-KR" altLang="en-US" sz="12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9744786" y="3702705"/>
            <a:ext cx="815991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MDP</a:t>
            </a:r>
            <a:endParaRPr kumimoji="1" lang="ko-KR" altLang="en-US" sz="1000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1003217" y="4313561"/>
            <a:ext cx="1304365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분류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(Classification)</a:t>
            </a:r>
            <a:endParaRPr kumimoji="1" lang="ko-KR" altLang="en-US" sz="1200" dirty="0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3415035" y="4313560"/>
            <a:ext cx="1304365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회귀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(Regression)</a:t>
            </a:r>
            <a:endParaRPr kumimoji="1" lang="ko-KR" altLang="en-US" sz="1200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5826854" y="4298564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K -means</a:t>
            </a:r>
            <a:endParaRPr kumimoji="1" lang="ko-KR" altLang="en-US" sz="10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6935987" y="4304500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DBSCAN</a:t>
            </a:r>
            <a:endParaRPr kumimoji="1" lang="ko-KR" altLang="en-US" sz="1000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8045121" y="4304501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00" dirty="0" smtClean="0">
                <a:latin typeface="Adobe Gothic Std B" charset="-127"/>
                <a:ea typeface="Adobe Gothic Std B" charset="-127"/>
              </a:rPr>
              <a:t>…</a:t>
            </a:r>
            <a:endParaRPr kumimoji="1" lang="ko-KR" altLang="en-US" sz="800" dirty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1199106" y="5579120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K-NN</a:t>
            </a:r>
            <a:endParaRPr kumimoji="1" lang="ko-KR" altLang="en-US" sz="1000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29288" y="5579120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SVM</a:t>
            </a:r>
            <a:endParaRPr kumimoji="1" lang="ko-KR" altLang="en-US" sz="1000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168924" y="5579119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Decision</a:t>
            </a: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Tree</a:t>
            </a:r>
            <a:endParaRPr kumimoji="1" lang="ko-KR" altLang="en-US" sz="1000" dirty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4413690" y="5579119"/>
            <a:ext cx="103114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Linear</a:t>
            </a: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Regression</a:t>
            </a:r>
            <a:endParaRPr kumimoji="1" lang="ko-KR" altLang="en-US" sz="1000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5569555" y="5579119"/>
            <a:ext cx="103114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Logistic</a:t>
            </a: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Regression</a:t>
            </a:r>
            <a:endParaRPr kumimoji="1" lang="ko-KR" altLang="en-US" sz="1000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6725420" y="5579119"/>
            <a:ext cx="103114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err="1" smtClean="0">
                <a:latin typeface="Adobe Gothic Std B" charset="-127"/>
                <a:ea typeface="Adobe Gothic Std B" charset="-127"/>
              </a:rPr>
              <a:t>Softmax</a:t>
            </a:r>
            <a:endParaRPr kumimoji="1" lang="ko-KR" altLang="en-US" sz="1000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3138742" y="5579118"/>
            <a:ext cx="91258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…</a:t>
            </a:r>
            <a:endParaRPr kumimoji="1" lang="ko-KR" altLang="en-US" sz="1000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7881285" y="5579118"/>
            <a:ext cx="1031146" cy="6774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…</a:t>
            </a:r>
            <a:endParaRPr kumimoji="1" lang="ko-KR" altLang="en-US" sz="1000" dirty="0"/>
          </a:p>
        </p:txBody>
      </p:sp>
      <p:cxnSp>
        <p:nvCxnSpPr>
          <p:cNvPr id="24" name="직선 연결선 23"/>
          <p:cNvCxnSpPr>
            <a:stCxn id="6" idx="2"/>
            <a:endCxn id="8" idx="0"/>
          </p:cNvCxnSpPr>
          <p:nvPr/>
        </p:nvCxnSpPr>
        <p:spPr>
          <a:xfrm>
            <a:off x="5979117" y="2195061"/>
            <a:ext cx="1413164" cy="18271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직선 연결선 25"/>
          <p:cNvCxnSpPr>
            <a:stCxn id="6" idx="2"/>
            <a:endCxn id="9" idx="0"/>
          </p:cNvCxnSpPr>
          <p:nvPr/>
        </p:nvCxnSpPr>
        <p:spPr>
          <a:xfrm>
            <a:off x="5979117" y="2195061"/>
            <a:ext cx="4143015" cy="1827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직선 연결선 27"/>
          <p:cNvCxnSpPr>
            <a:stCxn id="6" idx="2"/>
            <a:endCxn id="7" idx="0"/>
          </p:cNvCxnSpPr>
          <p:nvPr/>
        </p:nvCxnSpPr>
        <p:spPr>
          <a:xfrm flipH="1">
            <a:off x="2942195" y="2195061"/>
            <a:ext cx="3036922" cy="80482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직선 연결선 29"/>
          <p:cNvCxnSpPr>
            <a:stCxn id="7" idx="2"/>
            <a:endCxn id="11" idx="0"/>
          </p:cNvCxnSpPr>
          <p:nvPr/>
        </p:nvCxnSpPr>
        <p:spPr>
          <a:xfrm flipH="1">
            <a:off x="1655400" y="3677363"/>
            <a:ext cx="1286795" cy="63619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직선 연결선 31"/>
          <p:cNvCxnSpPr>
            <a:stCxn id="7" idx="2"/>
            <a:endCxn id="12" idx="0"/>
          </p:cNvCxnSpPr>
          <p:nvPr/>
        </p:nvCxnSpPr>
        <p:spPr>
          <a:xfrm>
            <a:off x="2942195" y="3677363"/>
            <a:ext cx="1125023" cy="63619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직선 연결선 33"/>
          <p:cNvCxnSpPr>
            <a:stCxn id="71" idx="2"/>
            <a:endCxn id="13" idx="0"/>
          </p:cNvCxnSpPr>
          <p:nvPr/>
        </p:nvCxnSpPr>
        <p:spPr>
          <a:xfrm flipH="1">
            <a:off x="6283147" y="4041446"/>
            <a:ext cx="1109133" cy="25711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직선 연결선 35"/>
          <p:cNvCxnSpPr>
            <a:stCxn id="71" idx="2"/>
            <a:endCxn id="14" idx="0"/>
          </p:cNvCxnSpPr>
          <p:nvPr/>
        </p:nvCxnSpPr>
        <p:spPr>
          <a:xfrm>
            <a:off x="7392280" y="4041446"/>
            <a:ext cx="0" cy="26305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직선 연결선 37"/>
          <p:cNvCxnSpPr>
            <a:stCxn id="71" idx="2"/>
            <a:endCxn id="15" idx="0"/>
          </p:cNvCxnSpPr>
          <p:nvPr/>
        </p:nvCxnSpPr>
        <p:spPr>
          <a:xfrm>
            <a:off x="7392280" y="4041446"/>
            <a:ext cx="1109134" cy="2630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 flipH="1">
            <a:off x="10156174" y="3055252"/>
            <a:ext cx="1" cy="66244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직선 연결선 41"/>
          <p:cNvCxnSpPr>
            <a:stCxn id="11" idx="2"/>
            <a:endCxn id="17" idx="0"/>
          </p:cNvCxnSpPr>
          <p:nvPr/>
        </p:nvCxnSpPr>
        <p:spPr>
          <a:xfrm flipH="1">
            <a:off x="685581" y="4991042"/>
            <a:ext cx="969819" cy="5880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직선 연결선 43"/>
          <p:cNvCxnSpPr>
            <a:stCxn id="11" idx="2"/>
            <a:endCxn id="16" idx="0"/>
          </p:cNvCxnSpPr>
          <p:nvPr/>
        </p:nvCxnSpPr>
        <p:spPr>
          <a:xfrm flipH="1">
            <a:off x="1655399" y="4991042"/>
            <a:ext cx="1" cy="5880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직선 연결선 45"/>
          <p:cNvCxnSpPr>
            <a:stCxn id="11" idx="2"/>
            <a:endCxn id="18" idx="0"/>
          </p:cNvCxnSpPr>
          <p:nvPr/>
        </p:nvCxnSpPr>
        <p:spPr>
          <a:xfrm>
            <a:off x="1655400" y="4991042"/>
            <a:ext cx="969817" cy="5880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직선 연결선 47"/>
          <p:cNvCxnSpPr>
            <a:stCxn id="11" idx="2"/>
            <a:endCxn id="22" idx="0"/>
          </p:cNvCxnSpPr>
          <p:nvPr/>
        </p:nvCxnSpPr>
        <p:spPr>
          <a:xfrm>
            <a:off x="1655400" y="4991042"/>
            <a:ext cx="1939635" cy="5880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stCxn id="12" idx="2"/>
            <a:endCxn id="19" idx="0"/>
          </p:cNvCxnSpPr>
          <p:nvPr/>
        </p:nvCxnSpPr>
        <p:spPr>
          <a:xfrm>
            <a:off x="4067218" y="4991041"/>
            <a:ext cx="862045" cy="5880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직선 연결선 51"/>
          <p:cNvCxnSpPr>
            <a:stCxn id="12" idx="2"/>
            <a:endCxn id="20" idx="0"/>
          </p:cNvCxnSpPr>
          <p:nvPr/>
        </p:nvCxnSpPr>
        <p:spPr>
          <a:xfrm>
            <a:off x="4067218" y="4991041"/>
            <a:ext cx="2017910" cy="5880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직선 연결선 53"/>
          <p:cNvCxnSpPr>
            <a:stCxn id="12" idx="2"/>
            <a:endCxn id="21" idx="0"/>
          </p:cNvCxnSpPr>
          <p:nvPr/>
        </p:nvCxnSpPr>
        <p:spPr>
          <a:xfrm>
            <a:off x="4067218" y="4991041"/>
            <a:ext cx="3173775" cy="5880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직선 연결선 55"/>
          <p:cNvCxnSpPr>
            <a:stCxn id="12" idx="2"/>
            <a:endCxn id="23" idx="0"/>
          </p:cNvCxnSpPr>
          <p:nvPr/>
        </p:nvCxnSpPr>
        <p:spPr>
          <a:xfrm>
            <a:off x="4067218" y="4991041"/>
            <a:ext cx="4329640" cy="5880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1" name="모서리가 둥근 직사각형 70"/>
          <p:cNvSpPr/>
          <p:nvPr/>
        </p:nvSpPr>
        <p:spPr>
          <a:xfrm>
            <a:off x="6811830" y="3363965"/>
            <a:ext cx="1160899" cy="6774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군집</a:t>
            </a:r>
            <a:endParaRPr kumimoji="1" lang="en-US" altLang="ko-KR" dirty="0" smtClean="0">
              <a:latin typeface="Adobe Gothic Std B" charset="-127"/>
              <a:ea typeface="Adobe Gothic Std B" charset="-127"/>
            </a:endParaRPr>
          </a:p>
          <a:p>
            <a:pPr algn="ctr"/>
            <a:r>
              <a:rPr kumimoji="1" lang="en-US" altLang="ko-KR" sz="1200" dirty="0" smtClean="0">
                <a:latin typeface="Adobe Gothic Std B" charset="-127"/>
                <a:ea typeface="Adobe Gothic Std B" charset="-127"/>
              </a:rPr>
              <a:t>(Clustering)</a:t>
            </a:r>
            <a:endParaRPr kumimoji="1" lang="ko-KR" altLang="en-US" sz="1200" dirty="0"/>
          </a:p>
        </p:txBody>
      </p:sp>
      <p:cxnSp>
        <p:nvCxnSpPr>
          <p:cNvPr id="88" name="직선 연결선 87"/>
          <p:cNvCxnSpPr>
            <a:stCxn id="8" idx="2"/>
            <a:endCxn id="71" idx="0"/>
          </p:cNvCxnSpPr>
          <p:nvPr/>
        </p:nvCxnSpPr>
        <p:spPr>
          <a:xfrm flipH="1">
            <a:off x="7392280" y="3055252"/>
            <a:ext cx="1" cy="30871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87746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분류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</a:rPr>
              <a:t>(Classification)</a:t>
            </a:r>
            <a:endParaRPr kumimoji="1" lang="en-US" altLang="ko-KR" dirty="0">
              <a:latin typeface="Adobe Gothic Std B" charset="-127"/>
              <a:ea typeface="Adobe Gothic Std B" charset="-127"/>
            </a:endParaRPr>
          </a:p>
        </p:txBody>
      </p:sp>
      <p:sp>
        <p:nvSpPr>
          <p:cNvPr id="4" name="AutoShape 2" descr="cat에 대한 이미지 검색결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1300257" y="2116818"/>
            <a:ext cx="2442556" cy="4294808"/>
            <a:chOff x="604434" y="2021815"/>
            <a:chExt cx="2442556" cy="4294808"/>
          </a:xfrm>
        </p:grpSpPr>
        <p:pic>
          <p:nvPicPr>
            <p:cNvPr id="3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34" y="2021815"/>
              <a:ext cx="1310190" cy="9826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062" y="2021815"/>
              <a:ext cx="1337927" cy="9826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34" y="2787817"/>
              <a:ext cx="1310190" cy="11646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00" y="2787817"/>
              <a:ext cx="1310190" cy="1118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67" y="3693270"/>
              <a:ext cx="1253657" cy="831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898" y="3693270"/>
              <a:ext cx="1294091" cy="8627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22" y="4368624"/>
              <a:ext cx="1296946" cy="1947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278" y="4350480"/>
              <a:ext cx="1297493" cy="9645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623" y="5095778"/>
              <a:ext cx="1306802" cy="8712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51" name="Straight Arrow Connector 6"/>
          <p:cNvCxnSpPr/>
          <p:nvPr/>
        </p:nvCxnSpPr>
        <p:spPr>
          <a:xfrm flipV="1">
            <a:off x="4318178" y="4047433"/>
            <a:ext cx="3321877" cy="19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5" name="그림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51" y="3788273"/>
            <a:ext cx="3100950" cy="2067300"/>
          </a:xfrm>
          <a:prstGeom prst="rect">
            <a:avLst/>
          </a:prstGeom>
        </p:spPr>
      </p:pic>
      <p:pic>
        <p:nvPicPr>
          <p:cNvPr id="1030" name="Picture 6" descr="information, mark, question, sign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26" y="248985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605539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군집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</a:rPr>
              <a:t>(Clustering)</a:t>
            </a:r>
            <a:endParaRPr kumimoji="1" lang="en-US" altLang="ko-KR" dirty="0">
              <a:latin typeface="Adobe Gothic Std B" charset="-127"/>
              <a:ea typeface="Adobe Gothic Std B" charset="-127"/>
            </a:endParaRPr>
          </a:p>
        </p:txBody>
      </p:sp>
      <p:pic>
        <p:nvPicPr>
          <p:cNvPr id="2050" name="Picture 2" descr="clustering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92" y="1974871"/>
            <a:ext cx="862965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605539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ko-KR" altLang="en-US" dirty="0" smtClean="0">
                <a:latin typeface="Adobe Gothic Std B" charset="-127"/>
                <a:ea typeface="Adobe Gothic Std B" charset="-127"/>
              </a:rPr>
              <a:t>강화학습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</a:rPr>
              <a:t>(Reinforcement learning)</a:t>
            </a:r>
            <a:endParaRPr kumimoji="1" lang="en-US" altLang="ko-KR" dirty="0">
              <a:latin typeface="Adobe Gothic Std B" charset="-127"/>
              <a:ea typeface="Adobe Gothic Std B" charset="-127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89" y="3069392"/>
            <a:ext cx="1155556" cy="1625397"/>
          </a:xfr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26" y="3069391"/>
            <a:ext cx="1625397" cy="16253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34993" y="3588330"/>
            <a:ext cx="3517712" cy="20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15"/>
          <p:cNvCxnSpPr/>
          <p:nvPr/>
        </p:nvCxnSpPr>
        <p:spPr>
          <a:xfrm flipH="1">
            <a:off x="4034992" y="3980176"/>
            <a:ext cx="35177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5470682" y="321899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행동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470681" y="396126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보상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9299" y="4772225"/>
            <a:ext cx="6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환경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67991" y="4772225"/>
            <a:ext cx="114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에이전트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15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Category of AI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206840" y="3802474"/>
            <a:ext cx="354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2800" dirty="0" smtClean="0">
                <a:latin typeface="Adobe Gothic Std B" charset="-127"/>
                <a:ea typeface="Adobe Gothic Std B" charset="-127"/>
              </a:rPr>
              <a:t>What is Regression ?</a:t>
            </a:r>
            <a:endParaRPr kumimoji="1" lang="en-US" altLang="ko-KR" sz="2800" dirty="0">
              <a:latin typeface="Adobe Gothic Std B" charset="-127"/>
              <a:ea typeface="Adobe Gothic Std B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56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Alan </a:t>
            </a:r>
            <a:r>
              <a:rPr lang="en-US" altLang="ko-KR" dirty="0" err="1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Mathison</a:t>
            </a:r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Turing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pic>
        <p:nvPicPr>
          <p:cNvPr id="3078" name="Picture 6" descr="관련 이미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56" y="1330455"/>
            <a:ext cx="8845921" cy="552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Alan </a:t>
            </a:r>
            <a:r>
              <a:rPr lang="en-US" altLang="ko-KR" dirty="0" err="1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Mathison</a:t>
            </a:r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Turing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680359" y="1900736"/>
            <a:ext cx="4851244" cy="3760397"/>
            <a:chOff x="604434" y="1765489"/>
            <a:chExt cx="4851244" cy="3760397"/>
          </a:xfrm>
        </p:grpSpPr>
        <p:pic>
          <p:nvPicPr>
            <p:cNvPr id="4098" name="Picture 2" descr="폰노이만 구조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34" y="1765489"/>
              <a:ext cx="4851244" cy="3377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직사각형 2"/>
            <p:cNvSpPr/>
            <p:nvPr/>
          </p:nvSpPr>
          <p:spPr>
            <a:xfrm>
              <a:off x="1653717" y="5156554"/>
              <a:ext cx="2752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Von Neumann Structure</a:t>
              </a:r>
              <a:endParaRPr lang="ko-KR" altLang="en-US" dirty="0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607104" y="2537271"/>
            <a:ext cx="2581275" cy="3110031"/>
            <a:chOff x="1568736" y="2652371"/>
            <a:chExt cx="2581275" cy="3110031"/>
          </a:xfrm>
        </p:grpSpPr>
        <p:pic>
          <p:nvPicPr>
            <p:cNvPr id="6" name="Picture 2" descr="튜링 기계에 대한 이미지 검색결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736" y="2652371"/>
              <a:ext cx="2581275" cy="177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1936684" y="5393070"/>
              <a:ext cx="18453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Turing Machine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92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Alan </a:t>
            </a:r>
            <a:r>
              <a:rPr lang="en-US" altLang="ko-KR" dirty="0" err="1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Mathison</a:t>
            </a:r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</a:t>
            </a:r>
            <a:r>
              <a:rPr lang="en-US" altLang="ko-KR" dirty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Turing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484506" y="2051963"/>
            <a:ext cx="2989222" cy="3463169"/>
            <a:chOff x="4424166" y="2128696"/>
            <a:chExt cx="2989222" cy="3463169"/>
          </a:xfrm>
        </p:grpSpPr>
        <p:pic>
          <p:nvPicPr>
            <p:cNvPr id="4100" name="Picture 4" descr="ACM 튜링상에 대한 이미지 검색결과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166" y="2128696"/>
              <a:ext cx="2989222" cy="3278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직사각형 4"/>
            <p:cNvSpPr/>
            <p:nvPr/>
          </p:nvSpPr>
          <p:spPr>
            <a:xfrm>
              <a:off x="5103489" y="5222533"/>
              <a:ext cx="1630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Turing Award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1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Alan </a:t>
            </a:r>
            <a:r>
              <a:rPr lang="en-US" altLang="ko-KR" dirty="0" err="1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Mathison</a:t>
            </a:r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</a:t>
            </a:r>
            <a:r>
              <a:rPr lang="en-US" altLang="ko-KR" dirty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Turing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pic>
        <p:nvPicPr>
          <p:cNvPr id="6150" name="Picture 6" descr="튜링 테스트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60" y="1954655"/>
            <a:ext cx="490537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5289665" y="5886949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Turing Test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00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Dartmonth</a:t>
            </a:r>
            <a:r>
              <a:rPr lang="en-US" altLang="ko-KR" dirty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 Conference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94431" y="1923463"/>
            <a:ext cx="4690134" cy="3759371"/>
            <a:chOff x="3244220" y="1926082"/>
            <a:chExt cx="4690134" cy="3759371"/>
          </a:xfrm>
        </p:grpSpPr>
        <p:pic>
          <p:nvPicPr>
            <p:cNvPr id="2050" name="Picture 2" descr="다트머스 컨퍼런스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220" y="1926082"/>
              <a:ext cx="4690134" cy="313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직사각형 4"/>
            <p:cNvSpPr/>
            <p:nvPr/>
          </p:nvSpPr>
          <p:spPr>
            <a:xfrm>
              <a:off x="4272260" y="5316121"/>
              <a:ext cx="2634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err="1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Dartmonth</a:t>
              </a:r>
              <a:r>
                <a:rPr lang="en-US" altLang="ko-KR" dirty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 Conference</a:t>
              </a:r>
              <a:endParaRPr lang="ko-KR" altLang="en-US" dirty="0"/>
            </a:p>
          </p:txBody>
        </p:sp>
      </p:grpSp>
      <p:pic>
        <p:nvPicPr>
          <p:cNvPr id="12" name="Picture 2" descr="존 매카시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20" y="1923463"/>
            <a:ext cx="2230019" cy="31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s.stanford.edu/sites/default/files/Arthur%20Samuel%20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94" y="1923463"/>
            <a:ext cx="2415281" cy="31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276414" y="5313502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John McCarthy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9279356" y="5313502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Arthur Samuel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1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3118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First Boom (1950s – 1960s)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1344933" y="2537270"/>
            <a:ext cx="3476988" cy="3055294"/>
            <a:chOff x="1568736" y="2652371"/>
            <a:chExt cx="3476988" cy="3055294"/>
          </a:xfrm>
        </p:grpSpPr>
        <p:pic>
          <p:nvPicPr>
            <p:cNvPr id="10" name="Picture 2" descr="튜링 기계에 대한 이미지 검색결과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736" y="2652371"/>
              <a:ext cx="3476988" cy="2386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2390686" y="5338333"/>
              <a:ext cx="18453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Turing Machine</a:t>
              </a:r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848409" y="2537270"/>
            <a:ext cx="3818274" cy="3055294"/>
            <a:chOff x="6848409" y="2537270"/>
            <a:chExt cx="3818274" cy="3055294"/>
          </a:xfrm>
        </p:grpSpPr>
        <p:pic>
          <p:nvPicPr>
            <p:cNvPr id="7172" name="Picture 4" descr="퍼셉트론에 대한 이미지 검색결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409" y="2537270"/>
              <a:ext cx="3818274" cy="2386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직사각형 12"/>
            <p:cNvSpPr/>
            <p:nvPr/>
          </p:nvSpPr>
          <p:spPr>
            <a:xfrm>
              <a:off x="8071300" y="5223232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Adobe Gothic Std B" panose="020B0800000000000000" pitchFamily="34" charset="-127"/>
                  <a:ea typeface="Adobe Gothic Std B" panose="020B0800000000000000" pitchFamily="34" charset="-127"/>
                </a:rPr>
                <a:t>Perceptron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33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AI History</a:t>
            </a:r>
            <a:endParaRPr kumimoji="1" lang="ko-KR" altLang="en-US" dirty="0"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4434" y="1575394"/>
            <a:ext cx="476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>
                <a:latin typeface="Adobe Gothic Std B" charset="-127"/>
                <a:ea typeface="Adobe Gothic Std B" charset="-127"/>
                <a:cs typeface="Adobe Gothic Std B" charset="-127"/>
              </a:rPr>
              <a:t>First Crisis (1960 – 1970s</a:t>
            </a:r>
            <a:r>
              <a:rPr kumimoji="1" lang="en-US" altLang="ko-KR" dirty="0" smtClean="0">
                <a:latin typeface="Adobe Gothic Std B" charset="-127"/>
                <a:ea typeface="Adobe Gothic Std B" charset="-127"/>
                <a:cs typeface="Adobe Gothic Std B" charset="-127"/>
              </a:rPr>
              <a:t>) : 1. XOR Problem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58" y="2647177"/>
            <a:ext cx="2204851" cy="2447658"/>
          </a:xfrm>
          <a:prstGeom prst="rect">
            <a:avLst/>
          </a:prstGeom>
        </p:spPr>
      </p:pic>
      <p:pic>
        <p:nvPicPr>
          <p:cNvPr id="8200" name="Picture 8" descr="마빈 민스키(200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30" y="2647177"/>
            <a:ext cx="2204851" cy="24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795252" y="3640173"/>
            <a:ext cx="487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2400" dirty="0" err="1" smtClean="0">
                <a:latin typeface="Adobe Gothic Std B" charset="-127"/>
                <a:ea typeface="Adobe Gothic Std B" charset="-127"/>
                <a:cs typeface="Adobe Gothic Std B" charset="-127"/>
              </a:rPr>
              <a:t>vs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2280250" y="5232993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Frank Rosenblatt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7715266" y="5232993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Marvin Lee </a:t>
            </a:r>
            <a:r>
              <a:rPr lang="en-US" altLang="ko-KR" dirty="0" err="1" smtClean="0">
                <a:latin typeface="Adobe Gothic Std B" panose="020B0800000000000000" pitchFamily="34" charset="-127"/>
                <a:ea typeface="Adobe Gothic Std B" panose="020B0800000000000000" pitchFamily="34" charset="-127"/>
              </a:rPr>
              <a:t>Minsky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01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to PowerPoint.potx" id="{43699C43-EC89-4A55-9A99-3FD944590577}" vid="{3C36ED3A-1C33-4ECB-8650-37D568EF45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</Template>
  <TotalTime>9598</TotalTime>
  <Words>360</Words>
  <Application>Microsoft Office PowerPoint</Application>
  <PresentationFormat>와이드스크린</PresentationFormat>
  <Paragraphs>113</Paragraphs>
  <Slides>27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Adobe Gothic Std B</vt:lpstr>
      <vt:lpstr>Adobe 고딕 Std B</vt:lpstr>
      <vt:lpstr>Arial</vt:lpstr>
      <vt:lpstr>Calibri</vt:lpstr>
      <vt:lpstr>Segoe UI</vt:lpstr>
      <vt:lpstr>Segoe UI Light</vt:lpstr>
      <vt:lpstr>WelcomeDoc</vt:lpstr>
      <vt:lpstr>History</vt:lpstr>
      <vt:lpstr>Alan Mathison Turing</vt:lpstr>
      <vt:lpstr>Alan Mathison Turing</vt:lpstr>
      <vt:lpstr>Alan Mathison Turing</vt:lpstr>
      <vt:lpstr>Alan Mathison Turing</vt:lpstr>
      <vt:lpstr>Alan Mathison Turing</vt:lpstr>
      <vt:lpstr>Dartmonth Conference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AI History</vt:lpstr>
      <vt:lpstr>Category</vt:lpstr>
      <vt:lpstr>Category of AI</vt:lpstr>
      <vt:lpstr>Category of AI</vt:lpstr>
      <vt:lpstr>Category of AI</vt:lpstr>
      <vt:lpstr>Category of AI</vt:lpstr>
      <vt:lpstr>Category of AI</vt:lpstr>
      <vt:lpstr>Category of AI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음성 기반 회의록</dc:title>
  <dc:creator>Registered User</dc:creator>
  <cp:keywords/>
  <cp:lastModifiedBy>wku</cp:lastModifiedBy>
  <cp:revision>384</cp:revision>
  <dcterms:created xsi:type="dcterms:W3CDTF">2017-06-04T12:35:01Z</dcterms:created>
  <dcterms:modified xsi:type="dcterms:W3CDTF">2018-09-19T15:09:58Z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