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4" r:id="rId13"/>
    <p:sldId id="277" r:id="rId14"/>
    <p:sldId id="273" r:id="rId15"/>
    <p:sldId id="271" r:id="rId16"/>
  </p:sldIdLst>
  <p:sldSz cx="12192000" cy="6858000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배달의민족 주아" panose="0202060302010102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6"/>
    <a:srgbClr val="FFFFFF"/>
    <a:srgbClr val="8F9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9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4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7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4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3158671" y="2654946"/>
            <a:ext cx="5994400" cy="1853735"/>
          </a:xfrm>
          <a:prstGeom prst="rect">
            <a:avLst/>
          </a:prstGeom>
          <a:solidFill>
            <a:srgbClr val="EFF3F6"/>
          </a:solidFill>
          <a:ln>
            <a:noFill/>
          </a:ln>
          <a:effectLst>
            <a:outerShdw blurRad="774700" dist="152400" dir="54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latinLnBrk="0">
              <a:lnSpc>
                <a:spcPct val="150000"/>
              </a:lnSpc>
              <a:defRPr/>
            </a:pPr>
            <a:r>
              <a:rPr lang="ko-KR" altLang="en-US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찍어먹는 </a:t>
            </a:r>
            <a:r>
              <a:rPr lang="en-US" altLang="ko-KR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Python </a:t>
            </a:r>
            <a:r>
              <a:rPr lang="ko-KR" altLang="en-US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맛만보자</a:t>
            </a:r>
            <a:r>
              <a:rPr lang="en-US" altLang="ko-KR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pPr lvl="1" algn="ctr" latinLnBrk="0">
              <a:lnSpc>
                <a:spcPct val="150000"/>
              </a:lnSpc>
              <a:defRPr/>
            </a:pPr>
            <a:r>
              <a:rPr lang="en-US" altLang="ko-KR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입문반</a:t>
            </a:r>
            <a:r>
              <a:rPr lang="en-US" altLang="ko-KR" sz="3200" b="1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endParaRPr lang="en-US" altLang="ko-KR" i="1" kern="0" dirty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58671" y="2276295"/>
            <a:ext cx="941560" cy="383415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8742041" y="3428332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3273072" y="2375396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직사각형 41"/>
          <p:cNvSpPr/>
          <p:nvPr/>
        </p:nvSpPr>
        <p:spPr>
          <a:xfrm flipH="1">
            <a:off x="3911388" y="2431727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3911388" y="2462426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3911388" y="2493125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3836355" y="2448086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098358" y="2276296"/>
            <a:ext cx="5054714" cy="383414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11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아티니어</a:t>
            </a:r>
            <a:r>
              <a:rPr lang="en-US" altLang="ko-KR" sz="11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(Artineer)</a:t>
            </a:r>
            <a:endParaRPr lang="en-US" altLang="ko-KR" sz="11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rot="16200000">
            <a:off x="6246795" y="2549478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2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en-US" altLang="ko-KR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Print()</a:t>
            </a: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함수를 사용한 다양한 출력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C5AD4B-3603-4748-A527-B94212B62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86" y="492286"/>
            <a:ext cx="4633310" cy="28674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B520DB-CE4B-4636-81B1-22E71CC59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96" y="487970"/>
            <a:ext cx="6477904" cy="30103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C6B272C-B4DD-4FD9-9A72-18C7051F9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86" y="3623649"/>
            <a:ext cx="6658904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변수의 선언과 사용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504C-2827-4214-95EB-19A508F3F573}"/>
              </a:ext>
            </a:extLst>
          </p:cNvPr>
          <p:cNvSpPr txBox="1"/>
          <p:nvPr/>
        </p:nvSpPr>
        <p:spPr>
          <a:xfrm>
            <a:off x="1220012" y="492286"/>
            <a:ext cx="106992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변수의 선언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변수는 어떠한 값을 저장하는 메모리 공간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 선언은 메모리 공간을 준비하는 것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파이썬은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C/C++, JAVA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다른 프로그래밍언어와 달리 변수를 선언하지 않아도 되지만 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긴 코드를 작성할 때는 변수를 미리 준비하는 것이 효율적 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boolVar = True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IntVar = 0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FloatVar = 0.0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strVar = “” ””</a:t>
            </a:r>
            <a:endParaRPr lang="ko-KR" altLang="en-US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0BDDE-3E09-4CD7-8412-20111FD092E6}"/>
              </a:ext>
            </a:extLst>
          </p:cNvPr>
          <p:cNvSpPr txBox="1"/>
          <p:nvPr/>
        </p:nvSpPr>
        <p:spPr>
          <a:xfrm>
            <a:off x="1220012" y="4504035"/>
            <a:ext cx="10664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데이터형 확인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type()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함수를 사용하면 변수가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bool, int, float, str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인지 확인 가능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type(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변수명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결과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&lt;class “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변수타입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”&gt;</a:t>
            </a:r>
            <a:endParaRPr lang="ko-KR" altLang="en-US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76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변수의 선언과 사용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E905E-D46A-494E-8A5B-7BACBDB2B7C2}"/>
              </a:ext>
            </a:extLst>
          </p:cNvPr>
          <p:cNvSpPr txBox="1"/>
          <p:nvPr/>
        </p:nvSpPr>
        <p:spPr>
          <a:xfrm>
            <a:off x="1220012" y="492286"/>
            <a:ext cx="1072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변수명 규칙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대문자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소문자 구분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MyVar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myVar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다른 변수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숫자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언더바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(_)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포함할 수 있으나 하지만 숫자로 시작하면 안 됨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en-US" altLang="ko-KR" sz="200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var2, _var, var_2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가능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그러나 </a:t>
            </a:r>
            <a:r>
              <a:rPr lang="en-US" altLang="ko-KR" sz="200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2Var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불가능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예약어는 변수명으로 쓸 수 없다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Python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예약어는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True, False, None, and , or, not, break, continue, return, if, else, elif, for, while, except, finally, gloval, import, try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등이 있다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변수의 사용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변수에는 변수의 값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계산 결과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숫자와 변수의 연산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자신의 값에 연산을 넣을 수도 있다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변수에 다른 변수 값 입력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Var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 200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                                  Var = Var2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계산 결과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Var1 = 100 + 100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숫자와 변수의 연산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Var1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Var2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자신의 값에 연산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Var1 = Var1 + 100</a:t>
            </a:r>
            <a:endParaRPr lang="ko-KR" altLang="en-US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6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 데이터형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E905E-D46A-494E-8A5B-7BACBDB2B7C2}"/>
              </a:ext>
            </a:extLst>
          </p:cNvPr>
          <p:cNvSpPr txBox="1"/>
          <p:nvPr/>
        </p:nvSpPr>
        <p:spPr>
          <a:xfrm>
            <a:off x="1220012" y="492286"/>
            <a:ext cx="107279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데이터형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프로그래밍 언어에서 처리할 데이터 또는 수행된 결과를 저장하기 위한 형식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기본형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int(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float(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complex(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복소수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bool(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논리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군집형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str(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문자열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list(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리스트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tuple(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튜플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set(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집합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), dict(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사전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데이터형의 의미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타입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변수가 가질 수 있는 값의 범위와 이 값에 대한 연산들의 집합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영역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변수의 사용이 허락되는 범위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전역변수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지역변수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수명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변수가 메모리 주소에 할당되어 있는 기간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전역변수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지역변수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크기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저장하기 위한 메모리의 크기가 고정되어 있기 때문에 값의 범위가 유한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연산은 유효한 범위를 벗어나는 값을 계산할 수 없음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수학의 실수를 근사하기 위하여 고정된 크기의 부동소수점 실수를 사용할 때 발생하는 문제는 더욱 심각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(586 CPU)</a:t>
            </a:r>
          </a:p>
          <a:p>
            <a:endParaRPr lang="ko-KR" altLang="en-US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00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기본 데이터형 </a:t>
            </a:r>
            <a:r>
              <a:rPr lang="en-US" altLang="ko-KR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문자열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C9F06-37A7-4B84-9754-A6C5D7CDD95D}"/>
              </a:ext>
            </a:extLst>
          </p:cNvPr>
          <p:cNvSpPr txBox="1"/>
          <p:nvPr/>
        </p:nvSpPr>
        <p:spPr>
          <a:xfrm>
            <a:off x="1220012" y="492286"/>
            <a:ext cx="108276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문자열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문자열은 양쪽을 큰따옴표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(")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 작은따옴표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(“)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감싸야 한다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문자열 중간에 작은따옴표나 큰따옴표를 출력하고 싶다면 다른 따옴표로 묶어주면 된다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Ex) 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print("</a:t>
            </a:r>
            <a:r>
              <a:rPr lang="ko-KR" altLang="en-US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작은 따옴표는 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' </a:t>
            </a:r>
            <a:r>
              <a:rPr lang="ko-KR" altLang="en-US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모양이다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")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print('</a:t>
            </a:r>
            <a:r>
              <a:rPr lang="ko-KR" altLang="en-US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작은 따옴표는 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 </a:t>
            </a:r>
            <a:r>
              <a:rPr lang="ko-KR" altLang="en-US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모양이다</a:t>
            </a:r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”)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역슬래시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en-US" altLang="ko-KR" sz="2400">
                <a:latin typeface="Consolas" panose="020B0609020204030204" pitchFamily="49" charset="0"/>
                <a:ea typeface="배달의민족 주아" panose="02020603020101020101" pitchFamily="18" charset="-127"/>
              </a:rPr>
              <a:t>\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뒤에 큰따옴표나 작은따옴표를 사용해도 글자로 인식한다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Ex) a = “”</a:t>
            </a:r>
            <a:r>
              <a:rPr lang="ko-KR" altLang="en-US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이건 큰따옴표 </a:t>
            </a:r>
            <a:r>
              <a:rPr lang="en-US" altLang="ko-KR" sz="2400">
                <a:latin typeface="Consolas" panose="020B0609020204030204" pitchFamily="49" charset="0"/>
                <a:ea typeface="배달의민족 주아" panose="02020603020101020101" pitchFamily="18" charset="-127"/>
              </a:rPr>
              <a:t>\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””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.””</a:t>
            </a:r>
          </a:p>
          <a:p>
            <a:r>
              <a:rPr lang="en-US" altLang="ko-KR" sz="2400" b="0">
                <a:effectLst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b = 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이건 작은따옴표 </a:t>
            </a:r>
            <a:r>
              <a:rPr lang="en-US" altLang="ko-KR" sz="2400">
                <a:latin typeface="Consolas" panose="020B0609020204030204" pitchFamily="49" charset="0"/>
                <a:ea typeface="배달의민족 주아" panose="02020603020101020101" pitchFamily="18" charset="-127"/>
              </a:rPr>
              <a:t>\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print(a) -&gt;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이건 큰따옴표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“”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print(b) -&gt;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이건 작은따옴표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모양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400" b="0"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559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끝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06804-9D18-42B0-A4EC-C3121D5EF284}"/>
              </a:ext>
            </a:extLst>
          </p:cNvPr>
          <p:cNvSpPr txBox="1"/>
          <p:nvPr/>
        </p:nvSpPr>
        <p:spPr>
          <a:xfrm>
            <a:off x="3863685" y="2705725"/>
            <a:ext cx="5406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끝</a:t>
            </a:r>
            <a:r>
              <a:rPr lang="en-US" altLang="ko-KR" sz="88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88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오늘의 주제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22B76-D163-4FE3-9F2E-948F37CDDC06}"/>
              </a:ext>
            </a:extLst>
          </p:cNvPr>
          <p:cNvSpPr txBox="1"/>
          <p:nvPr/>
        </p:nvSpPr>
        <p:spPr>
          <a:xfrm>
            <a:off x="1220012" y="766732"/>
            <a:ext cx="78442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모듈의 정의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함수의 정의와 사용법</a:t>
            </a:r>
            <a:r>
              <a:rPr lang="en-US" altLang="ko-KR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동작 방법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다양한 </a:t>
            </a:r>
            <a:r>
              <a:rPr lang="en-US" altLang="ko-KR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Print()</a:t>
            </a:r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 사용 방법 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변수 사용법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7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22B76-D163-4FE3-9F2E-948F37CDDC06}"/>
              </a:ext>
            </a:extLst>
          </p:cNvPr>
          <p:cNvSpPr txBox="1"/>
          <p:nvPr/>
        </p:nvSpPr>
        <p:spPr>
          <a:xfrm>
            <a:off x="1220012" y="492286"/>
            <a:ext cx="7844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독립되어 있는 프로그램의 일부분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모듈을 사용한 프로그래밍의 장점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각 모듈들은 독자적 개발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다른 모듈과 독립적으로 변경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유지 보수가 쉬움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모듈의 재사용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FF6965-505C-4F1C-9F7E-4CB27D33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2" y="3026708"/>
            <a:ext cx="624927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E2B655-7FB7-4646-8977-D026C60C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28" y="1495033"/>
            <a:ext cx="7525262" cy="2316137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22B76-D163-4FE3-9F2E-948F37CDDC06}"/>
              </a:ext>
            </a:extLst>
          </p:cNvPr>
          <p:cNvSpPr txBox="1"/>
          <p:nvPr/>
        </p:nvSpPr>
        <p:spPr>
          <a:xfrm>
            <a:off x="1220012" y="492286"/>
            <a:ext cx="7844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 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독립되어 있는 프로그램의 일부분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모듈을 사용한 프로그래밍의 장점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각 모듈들은 독자적 개발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다른 모듈과 독립적으로 변경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유지 보수가 쉬움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모듈의 재사용 가능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FF6965-505C-4F1C-9F7E-4CB27D33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12" y="3811170"/>
            <a:ext cx="624927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0761E-4DF5-4F67-9BC7-97B838D62173}"/>
              </a:ext>
            </a:extLst>
          </p:cNvPr>
          <p:cNvSpPr txBox="1"/>
          <p:nvPr/>
        </p:nvSpPr>
        <p:spPr>
          <a:xfrm>
            <a:off x="1220012" y="554236"/>
            <a:ext cx="109797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</a:t>
            </a:r>
            <a:r>
              <a:rPr lang="en-US" altLang="ko-KR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(function)</a:t>
            </a:r>
          </a:p>
          <a:p>
            <a:pPr marL="342900" indent="-34290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특정 작업을 수행하는 독립적 부분으로 명령어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코드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들의 그룹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 호출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(function call) :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함수를 호출하여 사용하는 것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종류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라이브러리 함수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여러 프로그램에서 호출하여 사용할 수 있도록 미리 정의</a:t>
            </a:r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&gt;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사용자 정의 함수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모듈화된 프로그램 작성 위해 사용자가 직접 작성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A353D8-C190-4FF2-AD98-0DC215A0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45" y="3150608"/>
            <a:ext cx="3505689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EDBDC-6F22-42D8-84E1-549D4B37A48C}"/>
              </a:ext>
            </a:extLst>
          </p:cNvPr>
          <p:cNvSpPr txBox="1"/>
          <p:nvPr/>
        </p:nvSpPr>
        <p:spPr>
          <a:xfrm>
            <a:off x="1220011" y="598325"/>
            <a:ext cx="103222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 호출</a:t>
            </a:r>
            <a:endParaRPr lang="en-US" altLang="ko-KR" sz="32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함수는 함수 이름을 통하여 호출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함수가 호출되면 함수 내 정의된 코드가 실행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 내 코드 모두 실행된 후</a:t>
            </a:r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함수를 호출한 곳으로 값을 반환</a:t>
            </a:r>
            <a:endParaRPr lang="en-US" altLang="ko-KR" sz="24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4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함수 호출문 다음 문장의 실행이 재개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CC298B9-61BC-4CE3-A95D-921B5A17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1" y="2869454"/>
            <a:ext cx="547763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en-US" altLang="ko-KR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Print()</a:t>
            </a: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함수를 사용한 다양한 출력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38CF1-B1C6-46BD-BBFA-0B3426AB5AC4}"/>
              </a:ext>
            </a:extLst>
          </p:cNvPr>
          <p:cNvSpPr txBox="1"/>
          <p:nvPr/>
        </p:nvSpPr>
        <p:spPr>
          <a:xfrm>
            <a:off x="1220012" y="487576"/>
            <a:ext cx="102581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</a:t>
            </a:r>
            <a:r>
              <a: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안녕하세요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”)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/>
              <a:t>➊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Print(“100”)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/>
              <a:t>➋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Print(100);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/>
              <a:t>➌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Print(“100 + 100”)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/>
              <a:t>➍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Print(“%d” % (100+100))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/>
              <a:t>➎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Print(“%d” %(100, 200))</a:t>
            </a:r>
          </a:p>
          <a:p>
            <a:endParaRPr lang="en-US" altLang="ko-KR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/>
              <a:t>➏ </a:t>
            </a:r>
            <a:r>
              <a:rPr lang="en-US" altLang="ko-KR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Print(“%d %d”%(100))</a:t>
            </a:r>
          </a:p>
          <a:p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0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Print(100+200)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결과는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EE70C-52E7-481A-A758-7202BD6515E8}"/>
              </a:ext>
            </a:extLst>
          </p:cNvPr>
          <p:cNvSpPr txBox="1"/>
          <p:nvPr/>
        </p:nvSpPr>
        <p:spPr>
          <a:xfrm>
            <a:off x="4875988" y="487576"/>
            <a:ext cx="73160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결과는‘안녕하세요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?’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 </a:t>
            </a:r>
            <a:endParaRPr lang="en-US" altLang="ko-KR" sz="16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600"/>
          </a:p>
          <a:p>
            <a:r>
              <a:rPr lang="ko-KR" altLang="en-US" sz="1600"/>
              <a:t>➊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결과로 나온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100(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아닌 문자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100(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일영영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이다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“ ” 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안의 내용이 문자든 숫자든 무조건 문자로 취급한다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  <a:p>
            <a:endParaRPr lang="en-US" altLang="ko-KR" sz="16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600"/>
              <a:t>➋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결과로 나온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100(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백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의미한다 </a:t>
            </a:r>
            <a:endParaRPr lang="en-US" altLang="ko-KR" sz="16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600"/>
          </a:p>
          <a:p>
            <a:r>
              <a:rPr lang="ko-KR" altLang="en-US" sz="1600"/>
              <a:t>➌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100+100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출력되고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</a:p>
          <a:p>
            <a:endParaRPr lang="en-US" altLang="ko-KR" sz="1600"/>
          </a:p>
          <a:p>
            <a:r>
              <a:rPr lang="en-US" altLang="ko-KR" sz="1600"/>
              <a:t>➍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더한 결과인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200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출력한다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  <a:p>
            <a:endParaRPr lang="en-US" altLang="ko-KR" sz="16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600"/>
              <a:t>➎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하나밖에 없는데 숫자가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개이고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</a:p>
          <a:p>
            <a:endParaRPr lang="en-US" altLang="ko-KR" sz="1600"/>
          </a:p>
          <a:p>
            <a:r>
              <a:rPr lang="en-US" altLang="ko-KR" sz="1600"/>
              <a:t>➏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개인데 숫자는 하나라 서로 짝이 맞지 않다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en-US" altLang="ko-KR" sz="1600"/>
              <a:t>➏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단순히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하나 삭제하면 되지만</a:t>
            </a:r>
            <a:r>
              <a:rPr lang="ko-KR" altLang="en-US" sz="1600"/>
              <a:t> ➎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는 숫자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개를 출력하려면 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 </a:t>
            </a:r>
            <a:endParaRPr lang="en-US" altLang="ko-KR" sz="160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필요하므로 수정한다</a:t>
            </a:r>
            <a:r>
              <a:rPr lang="en-US" altLang="ko-KR" sz="16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BC100-99E2-4FAA-9406-03B70B69E5F0}"/>
              </a:ext>
            </a:extLst>
          </p:cNvPr>
          <p:cNvSpPr txBox="1"/>
          <p:nvPr/>
        </p:nvSpPr>
        <p:spPr>
          <a:xfrm>
            <a:off x="4607993" y="4926273"/>
            <a:ext cx="22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300</a:t>
            </a:r>
            <a:endParaRPr lang="ko-KR" altLang="en-US" sz="240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9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en-US" altLang="ko-KR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Print()</a:t>
            </a: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함수를 사용한 다양한 출력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692532C-FAAC-40C9-A758-BD4B4EE1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2" y="598325"/>
            <a:ext cx="6401693" cy="26387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C1D26E-E5BD-4058-8B86-7C35C9291B10}"/>
              </a:ext>
            </a:extLst>
          </p:cNvPr>
          <p:cNvSpPr txBox="1"/>
          <p:nvPr/>
        </p:nvSpPr>
        <p:spPr>
          <a:xfrm>
            <a:off x="1220012" y="3429000"/>
            <a:ext cx="8221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Print(“%d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 = %d” % (100,200,0.5))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결과는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B2944E-28A3-4A6B-B65B-A791F88EF608}"/>
              </a:ext>
            </a:extLst>
          </p:cNvPr>
          <p:cNvSpPr txBox="1"/>
          <p:nvPr/>
        </p:nvSpPr>
        <p:spPr>
          <a:xfrm>
            <a:off x="1220012" y="416461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그렇다면 옳은 코드는 무엇일까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4CB1F5-4EC4-434D-B2CF-FF26ECC30BE2}"/>
              </a:ext>
            </a:extLst>
          </p:cNvPr>
          <p:cNvSpPr txBox="1"/>
          <p:nvPr/>
        </p:nvSpPr>
        <p:spPr>
          <a:xfrm>
            <a:off x="1220012" y="490022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Print(“%d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00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%d = %f” % (100,200,0.5))</a:t>
            </a:r>
          </a:p>
        </p:txBody>
      </p:sp>
    </p:spTree>
    <p:extLst>
      <p:ext uri="{BB962C8B-B14F-4D97-AF65-F5344CB8AC3E}">
        <p14:creationId xmlns:p14="http://schemas.microsoft.com/office/powerpoint/2010/main" val="1625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941560" y="0"/>
            <a:ext cx="11250440" cy="389299"/>
          </a:xfrm>
          <a:prstGeom prst="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latinLnBrk="0">
              <a:lnSpc>
                <a:spcPct val="150000"/>
              </a:lnSpc>
              <a:defRPr/>
            </a:pPr>
            <a:r>
              <a:rPr lang="en-US" altLang="ko-KR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Print()</a:t>
            </a:r>
            <a:r>
              <a:rPr lang="ko-KR" altLang="en-US" sz="1600" i="1" kern="0">
                <a:solidFill>
                  <a:srgbClr val="8E99A5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함수를 사용한 다양한 출력</a:t>
            </a:r>
            <a:endParaRPr lang="en-US" altLang="ko-KR" sz="1600" i="1" kern="0">
              <a:solidFill>
                <a:srgbClr val="8E99A5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41560" cy="389299"/>
          </a:xfrm>
          <a:prstGeom prst="rect">
            <a:avLst/>
          </a:prstGeom>
          <a:solidFill>
            <a:srgbClr val="778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389299"/>
            <a:ext cx="941560" cy="6468701"/>
          </a:xfrm>
          <a:prstGeom prst="rect">
            <a:avLst/>
          </a:prstGeom>
          <a:solidFill>
            <a:srgbClr val="8F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220012" y="102987"/>
            <a:ext cx="165171" cy="201499"/>
            <a:chOff x="5638844" y="549275"/>
            <a:chExt cx="234693" cy="286312"/>
          </a:xfrm>
          <a:solidFill>
            <a:srgbClr val="8E99A5"/>
          </a:solidFill>
        </p:grpSpPr>
        <p:sp>
          <p:nvSpPr>
            <p:cNvPr id="33" name="원형: 비어 있음 8">
              <a:extLst>
                <a:ext uri="{FF2B5EF4-FFF2-40B4-BE49-F238E27FC236}">
                  <a16:creationId xmlns:a16="http://schemas.microsoft.com/office/drawing/2014/main" id="{24691D8F-A34D-4208-B337-BFB0C227FEB9}"/>
                </a:ext>
              </a:extLst>
            </p:cNvPr>
            <p:cNvSpPr/>
            <p:nvPr/>
          </p:nvSpPr>
          <p:spPr>
            <a:xfrm>
              <a:off x="5638844" y="549275"/>
              <a:ext cx="209550" cy="209550"/>
            </a:xfrm>
            <a:prstGeom prst="donut">
              <a:avLst>
                <a:gd name="adj" fmla="val 1476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사각형: 둥근 모서리 10">
              <a:extLst>
                <a:ext uri="{FF2B5EF4-FFF2-40B4-BE49-F238E27FC236}">
                  <a16:creationId xmlns:a16="http://schemas.microsoft.com/office/drawing/2014/main" id="{5EF75DE8-682B-4DB3-B8F5-10BD07C33A06}"/>
                </a:ext>
              </a:extLst>
            </p:cNvPr>
            <p:cNvSpPr/>
            <p:nvPr/>
          </p:nvSpPr>
          <p:spPr>
            <a:xfrm rot="18900000">
              <a:off x="5837537" y="691587"/>
              <a:ext cx="36000" cy="144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B650653-64D2-403B-BC4A-F7742D2D5BB5}"/>
              </a:ext>
            </a:extLst>
          </p:cNvPr>
          <p:cNvGrpSpPr/>
          <p:nvPr/>
        </p:nvGrpSpPr>
        <p:grpSpPr>
          <a:xfrm>
            <a:off x="114401" y="99101"/>
            <a:ext cx="151448" cy="180648"/>
            <a:chOff x="5199725" y="1785802"/>
            <a:chExt cx="1768077" cy="2108976"/>
          </a:xfrm>
          <a:solidFill>
            <a:schemeClr val="bg1"/>
          </a:solidFill>
        </p:grpSpPr>
        <p:sp>
          <p:nvSpPr>
            <p:cNvPr id="39" name="자유형: 도형 29">
              <a:extLst>
                <a:ext uri="{FF2B5EF4-FFF2-40B4-BE49-F238E27FC236}">
                  <a16:creationId xmlns:a16="http://schemas.microsoft.com/office/drawing/2014/main" id="{1D784B37-183E-423A-AE81-5CBAC8968CFB}"/>
                </a:ext>
              </a:extLst>
            </p:cNvPr>
            <p:cNvSpPr/>
            <p:nvPr/>
          </p:nvSpPr>
          <p:spPr>
            <a:xfrm rot="5400000" flipH="1">
              <a:off x="6516322" y="3440993"/>
              <a:ext cx="432896" cy="470061"/>
            </a:xfrm>
            <a:custGeom>
              <a:avLst/>
              <a:gdLst>
                <a:gd name="connsiteX0" fmla="*/ 432896 w 432896"/>
                <a:gd name="connsiteY0" fmla="*/ 19392 h 470061"/>
                <a:gd name="connsiteX1" fmla="*/ 432896 w 432896"/>
                <a:gd name="connsiteY1" fmla="*/ 0 h 470061"/>
                <a:gd name="connsiteX2" fmla="*/ 0 w 432896"/>
                <a:gd name="connsiteY2" fmla="*/ 0 h 470061"/>
                <a:gd name="connsiteX3" fmla="*/ 0 w 432896"/>
                <a:gd name="connsiteY3" fmla="*/ 470061 h 470061"/>
                <a:gd name="connsiteX4" fmla="*/ 24495 w 432896"/>
                <a:gd name="connsiteY4" fmla="*/ 419212 h 470061"/>
                <a:gd name="connsiteX5" fmla="*/ 416339 w 432896"/>
                <a:gd name="connsiteY5" fmla="*/ 27368 h 4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896" h="470061">
                  <a:moveTo>
                    <a:pt x="432896" y="19392"/>
                  </a:moveTo>
                  <a:lnTo>
                    <a:pt x="432896" y="0"/>
                  </a:lnTo>
                  <a:lnTo>
                    <a:pt x="0" y="0"/>
                  </a:lnTo>
                  <a:lnTo>
                    <a:pt x="0" y="470061"/>
                  </a:lnTo>
                  <a:lnTo>
                    <a:pt x="24495" y="419212"/>
                  </a:lnTo>
                  <a:cubicBezTo>
                    <a:pt x="114384" y="253742"/>
                    <a:pt x="250869" y="117257"/>
                    <a:pt x="416339" y="273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자유형: 도형 30">
              <a:extLst>
                <a:ext uri="{FF2B5EF4-FFF2-40B4-BE49-F238E27FC236}">
                  <a16:creationId xmlns:a16="http://schemas.microsoft.com/office/drawing/2014/main" id="{94E0D773-490A-4901-8E9C-E5A613CE5700}"/>
                </a:ext>
              </a:extLst>
            </p:cNvPr>
            <p:cNvSpPr/>
            <p:nvPr/>
          </p:nvSpPr>
          <p:spPr>
            <a:xfrm>
              <a:off x="5199725" y="1785802"/>
              <a:ext cx="824275" cy="2106670"/>
            </a:xfrm>
            <a:custGeom>
              <a:avLst/>
              <a:gdLst>
                <a:gd name="connsiteX0" fmla="*/ 0 w 824275"/>
                <a:gd name="connsiteY0" fmla="*/ 0 h 2106670"/>
                <a:gd name="connsiteX1" fmla="*/ 217180 w 824275"/>
                <a:gd name="connsiteY1" fmla="*/ 0 h 2106670"/>
                <a:gd name="connsiteX2" fmla="*/ 434360 w 824275"/>
                <a:gd name="connsiteY2" fmla="*/ 217180 h 2106670"/>
                <a:gd name="connsiteX3" fmla="*/ 434360 w 824275"/>
                <a:gd name="connsiteY3" fmla="*/ 343374 h 2106670"/>
                <a:gd name="connsiteX4" fmla="*/ 824275 w 824275"/>
                <a:gd name="connsiteY4" fmla="*/ 343374 h 2106670"/>
                <a:gd name="connsiteX5" fmla="*/ 824275 w 824275"/>
                <a:gd name="connsiteY5" fmla="*/ 775827 h 2106670"/>
                <a:gd name="connsiteX6" fmla="*/ 434360 w 824275"/>
                <a:gd name="connsiteY6" fmla="*/ 775827 h 2106670"/>
                <a:gd name="connsiteX7" fmla="*/ 434360 w 824275"/>
                <a:gd name="connsiteY7" fmla="*/ 1226458 h 2106670"/>
                <a:gd name="connsiteX8" fmla="*/ 794173 w 824275"/>
                <a:gd name="connsiteY8" fmla="*/ 1667934 h 2106670"/>
                <a:gd name="connsiteX9" fmla="*/ 824275 w 824275"/>
                <a:gd name="connsiteY9" fmla="*/ 1670969 h 2106670"/>
                <a:gd name="connsiteX10" fmla="*/ 824275 w 824275"/>
                <a:gd name="connsiteY10" fmla="*/ 2106670 h 2106670"/>
                <a:gd name="connsiteX11" fmla="*/ 800273 w 824275"/>
                <a:gd name="connsiteY11" fmla="*/ 2105533 h 2106670"/>
                <a:gd name="connsiteX12" fmla="*/ 6467 w 824275"/>
                <a:gd name="connsiteY12" fmla="*/ 1316749 h 2106670"/>
                <a:gd name="connsiteX13" fmla="*/ 2572 w 824275"/>
                <a:gd name="connsiteY13" fmla="*/ 1239630 h 2106670"/>
                <a:gd name="connsiteX14" fmla="*/ 0 w 824275"/>
                <a:gd name="connsiteY14" fmla="*/ 1239630 h 2106670"/>
                <a:gd name="connsiteX15" fmla="*/ 0 w 824275"/>
                <a:gd name="connsiteY15" fmla="*/ 0 h 210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275" h="2106670">
                  <a:moveTo>
                    <a:pt x="0" y="0"/>
                  </a:moveTo>
                  <a:lnTo>
                    <a:pt x="217180" y="0"/>
                  </a:lnTo>
                  <a:cubicBezTo>
                    <a:pt x="337125" y="0"/>
                    <a:pt x="434360" y="97235"/>
                    <a:pt x="434360" y="217180"/>
                  </a:cubicBezTo>
                  <a:lnTo>
                    <a:pt x="434360" y="343374"/>
                  </a:lnTo>
                  <a:lnTo>
                    <a:pt x="824275" y="343374"/>
                  </a:lnTo>
                  <a:lnTo>
                    <a:pt x="824275" y="775827"/>
                  </a:lnTo>
                  <a:lnTo>
                    <a:pt x="434360" y="775827"/>
                  </a:lnTo>
                  <a:lnTo>
                    <a:pt x="434360" y="1226458"/>
                  </a:lnTo>
                  <a:cubicBezTo>
                    <a:pt x="434360" y="1444226"/>
                    <a:pt x="588828" y="1625914"/>
                    <a:pt x="794173" y="1667934"/>
                  </a:cubicBezTo>
                  <a:lnTo>
                    <a:pt x="824275" y="1670969"/>
                  </a:lnTo>
                  <a:lnTo>
                    <a:pt x="824275" y="2106670"/>
                  </a:lnTo>
                  <a:lnTo>
                    <a:pt x="800273" y="2105533"/>
                  </a:lnTo>
                  <a:cubicBezTo>
                    <a:pt x="382044" y="2065725"/>
                    <a:pt x="48863" y="1734219"/>
                    <a:pt x="6467" y="1316749"/>
                  </a:cubicBezTo>
                  <a:lnTo>
                    <a:pt x="2572" y="1239630"/>
                  </a:lnTo>
                  <a:lnTo>
                    <a:pt x="0" y="12396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자유형: 도형 31">
              <a:extLst>
                <a:ext uri="{FF2B5EF4-FFF2-40B4-BE49-F238E27FC236}">
                  <a16:creationId xmlns:a16="http://schemas.microsoft.com/office/drawing/2014/main" id="{7C5DC6AE-971C-4594-8164-1E2E41D6C6CE}"/>
                </a:ext>
              </a:extLst>
            </p:cNvPr>
            <p:cNvSpPr/>
            <p:nvPr/>
          </p:nvSpPr>
          <p:spPr>
            <a:xfrm>
              <a:off x="6096000" y="2129177"/>
              <a:ext cx="871802" cy="1765601"/>
            </a:xfrm>
            <a:custGeom>
              <a:avLst/>
              <a:gdLst>
                <a:gd name="connsiteX0" fmla="*/ 0 w 871802"/>
                <a:gd name="connsiteY0" fmla="*/ 0 h 1765601"/>
                <a:gd name="connsiteX1" fmla="*/ 4988 w 871802"/>
                <a:gd name="connsiteY1" fmla="*/ 0 h 1765601"/>
                <a:gd name="connsiteX2" fmla="*/ 4988 w 871802"/>
                <a:gd name="connsiteY2" fmla="*/ 822 h 1765601"/>
                <a:gd name="connsiteX3" fmla="*/ 79007 w 871802"/>
                <a:gd name="connsiteY3" fmla="*/ 4559 h 1765601"/>
                <a:gd name="connsiteX4" fmla="*/ 871802 w 871802"/>
                <a:gd name="connsiteY4" fmla="*/ 883085 h 1765601"/>
                <a:gd name="connsiteX5" fmla="*/ 79007 w 871802"/>
                <a:gd name="connsiteY5" fmla="*/ 1761611 h 1765601"/>
                <a:gd name="connsiteX6" fmla="*/ 0 w 871802"/>
                <a:gd name="connsiteY6" fmla="*/ 1765601 h 1765601"/>
                <a:gd name="connsiteX7" fmla="*/ 0 w 871802"/>
                <a:gd name="connsiteY7" fmla="*/ 1332578 h 1765601"/>
                <a:gd name="connsiteX8" fmla="*/ 79534 w 871802"/>
                <a:gd name="connsiteY8" fmla="*/ 1324560 h 1765601"/>
                <a:gd name="connsiteX9" fmla="*/ 439347 w 871802"/>
                <a:gd name="connsiteY9" fmla="*/ 883084 h 1765601"/>
                <a:gd name="connsiteX10" fmla="*/ 79534 w 871802"/>
                <a:gd name="connsiteY10" fmla="*/ 441608 h 1765601"/>
                <a:gd name="connsiteX11" fmla="*/ 0 w 871802"/>
                <a:gd name="connsiteY11" fmla="*/ 433591 h 1765601"/>
                <a:gd name="connsiteX12" fmla="*/ 0 w 871802"/>
                <a:gd name="connsiteY12" fmla="*/ 0 h 176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802" h="1765601">
                  <a:moveTo>
                    <a:pt x="0" y="0"/>
                  </a:moveTo>
                  <a:lnTo>
                    <a:pt x="4988" y="0"/>
                  </a:lnTo>
                  <a:lnTo>
                    <a:pt x="4988" y="822"/>
                  </a:lnTo>
                  <a:lnTo>
                    <a:pt x="79007" y="4559"/>
                  </a:lnTo>
                  <a:cubicBezTo>
                    <a:pt x="524308" y="49782"/>
                    <a:pt x="871802" y="425853"/>
                    <a:pt x="871802" y="883085"/>
                  </a:cubicBezTo>
                  <a:cubicBezTo>
                    <a:pt x="871802" y="1340317"/>
                    <a:pt x="524308" y="1716388"/>
                    <a:pt x="79007" y="1761611"/>
                  </a:cubicBezTo>
                  <a:lnTo>
                    <a:pt x="0" y="1765601"/>
                  </a:lnTo>
                  <a:lnTo>
                    <a:pt x="0" y="1332578"/>
                  </a:lnTo>
                  <a:lnTo>
                    <a:pt x="79534" y="1324560"/>
                  </a:lnTo>
                  <a:cubicBezTo>
                    <a:pt x="284879" y="1282540"/>
                    <a:pt x="439347" y="1100852"/>
                    <a:pt x="439347" y="883084"/>
                  </a:cubicBezTo>
                  <a:cubicBezTo>
                    <a:pt x="439347" y="665317"/>
                    <a:pt x="284879" y="483628"/>
                    <a:pt x="79534" y="441608"/>
                  </a:cubicBezTo>
                  <a:lnTo>
                    <a:pt x="0" y="4335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-1587" y="1647825"/>
            <a:ext cx="25200" cy="19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 flipH="1">
            <a:off x="752717" y="155432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 flipH="1">
            <a:off x="752717" y="186131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752717" y="216830"/>
            <a:ext cx="108000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이등변 삼각형 44"/>
          <p:cNvSpPr/>
          <p:nvPr/>
        </p:nvSpPr>
        <p:spPr>
          <a:xfrm rot="16200000" flipH="1">
            <a:off x="677684" y="171791"/>
            <a:ext cx="50148" cy="457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FE570C-ED89-480E-B144-7D1253CD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12" y="598325"/>
            <a:ext cx="8459381" cy="29626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D4BFFD1-5490-42E2-8AFC-FB1699A1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56" y="3885447"/>
            <a:ext cx="70770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5272"/>
      </p:ext>
    </p:extLst>
  </p:cSld>
  <p:clrMapOvr>
    <a:masterClrMapping/>
  </p:clrMapOvr>
</p:sld>
</file>

<file path=ppt/theme/theme1.xml><?xml version="1.0" encoding="utf-8"?>
<a:theme xmlns:a="http://schemas.openxmlformats.org/drawingml/2006/main" name="3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903</Words>
  <Application>Microsoft Office PowerPoint</Application>
  <PresentationFormat>와이드스크린</PresentationFormat>
  <Paragraphs>143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배달의민족 주아</vt:lpstr>
      <vt:lpstr>Arial</vt:lpstr>
      <vt:lpstr>맑은 고딕</vt:lpstr>
      <vt:lpstr>Consolas</vt:lpstr>
      <vt:lpstr>30_Office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고병채</cp:lastModifiedBy>
  <cp:revision>32</cp:revision>
  <dcterms:created xsi:type="dcterms:W3CDTF">2021-02-23T06:53:01Z</dcterms:created>
  <dcterms:modified xsi:type="dcterms:W3CDTF">2021-03-28T17:58:55Z</dcterms:modified>
</cp:coreProperties>
</file>