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74" r:id="rId11"/>
    <p:sldId id="269" r:id="rId12"/>
    <p:sldId id="270" r:id="rId13"/>
    <p:sldId id="273" r:id="rId14"/>
    <p:sldId id="271" r:id="rId15"/>
    <p:sldId id="272" r:id="rId1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19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8709-1CEE-42DD-B39A-DFDCBA7B36B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9C72-21D5-4AB9-87FA-CC4C72A0D34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692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8709-1CEE-42DD-B39A-DFDCBA7B36B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9C72-21D5-4AB9-87FA-CC4C72A0D34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079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8709-1CEE-42DD-B39A-DFDCBA7B36B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9C72-21D5-4AB9-87FA-CC4C72A0D34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655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8709-1CEE-42DD-B39A-DFDCBA7B36B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9C72-21D5-4AB9-87FA-CC4C72A0D34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85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8709-1CEE-42DD-B39A-DFDCBA7B36B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9C72-21D5-4AB9-87FA-CC4C72A0D34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462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8709-1CEE-42DD-B39A-DFDCBA7B36B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9C72-21D5-4AB9-87FA-CC4C72A0D34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89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8709-1CEE-42DD-B39A-DFDCBA7B36B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9C72-21D5-4AB9-87FA-CC4C72A0D34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712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8709-1CEE-42DD-B39A-DFDCBA7B36B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9C72-21D5-4AB9-87FA-CC4C72A0D34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88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8709-1CEE-42DD-B39A-DFDCBA7B36B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9C72-21D5-4AB9-87FA-CC4C72A0D34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126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8709-1CEE-42DD-B39A-DFDCBA7B36B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9C72-21D5-4AB9-87FA-CC4C72A0D34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581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8709-1CEE-42DD-B39A-DFDCBA7B36B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9C72-21D5-4AB9-87FA-CC4C72A0D34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228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F8709-1CEE-42DD-B39A-DFDCBA7B36B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B9C72-21D5-4AB9-87FA-CC4C72A0D34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137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rhIxBWSJ0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오른쪽 대괄호 5"/>
          <p:cNvSpPr/>
          <p:nvPr/>
        </p:nvSpPr>
        <p:spPr>
          <a:xfrm rot="16200000">
            <a:off x="3699820" y="-296626"/>
            <a:ext cx="1162456" cy="6593597"/>
          </a:xfrm>
          <a:prstGeom prst="rightBracket">
            <a:avLst>
              <a:gd name="adj" fmla="val 0"/>
            </a:avLst>
          </a:prstGeom>
          <a:ln>
            <a:solidFill>
              <a:srgbClr val="70A9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cxnSp>
        <p:nvCxnSpPr>
          <p:cNvPr id="8" name="직선 연결선 7"/>
          <p:cNvCxnSpPr>
            <a:stCxn id="6" idx="1"/>
          </p:cNvCxnSpPr>
          <p:nvPr/>
        </p:nvCxnSpPr>
        <p:spPr>
          <a:xfrm>
            <a:off x="7577846" y="3581400"/>
            <a:ext cx="4608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직사각형 27"/>
          <p:cNvSpPr/>
          <p:nvPr/>
        </p:nvSpPr>
        <p:spPr>
          <a:xfrm>
            <a:off x="1233048" y="2492340"/>
            <a:ext cx="6096000" cy="7358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ko-KR" altLang="en-US" sz="3200" b="1" kern="0" dirty="0" err="1">
                <a:solidFill>
                  <a:srgbClr val="70A9F0"/>
                </a:solidFill>
              </a:rPr>
              <a:t>아티니어</a:t>
            </a:r>
            <a:r>
              <a:rPr lang="ko-KR" altLang="en-US" sz="3200" b="1" kern="0" dirty="0">
                <a:solidFill>
                  <a:srgbClr val="70A9F0"/>
                </a:solidFill>
              </a:rPr>
              <a:t> </a:t>
            </a:r>
            <a:r>
              <a:rPr lang="en-US" altLang="ko-KR" sz="3200" b="1" kern="0" dirty="0">
                <a:solidFill>
                  <a:srgbClr val="70A9F0"/>
                </a:solidFill>
              </a:rPr>
              <a:t>JAVA </a:t>
            </a:r>
            <a:r>
              <a:rPr lang="ko-KR" altLang="en-US" sz="3200" b="1" kern="0" dirty="0">
                <a:solidFill>
                  <a:srgbClr val="70A9F0"/>
                </a:solidFill>
              </a:rPr>
              <a:t>기초반</a:t>
            </a:r>
            <a:endParaRPr lang="ko-KR" altLang="en-US" sz="5400" kern="0" dirty="0">
              <a:solidFill>
                <a:srgbClr val="70A9F0"/>
              </a:solidFill>
            </a:endParaRPr>
          </a:p>
        </p:txBody>
      </p:sp>
      <p:sp>
        <p:nvSpPr>
          <p:cNvPr id="30" name="타원 29"/>
          <p:cNvSpPr/>
          <p:nvPr/>
        </p:nvSpPr>
        <p:spPr>
          <a:xfrm>
            <a:off x="7450247" y="2305644"/>
            <a:ext cx="252000" cy="252000"/>
          </a:xfrm>
          <a:prstGeom prst="ellipse">
            <a:avLst/>
          </a:prstGeom>
          <a:pattFill prst="wdUpDiag">
            <a:fgClr>
              <a:srgbClr val="E8EDF5"/>
            </a:fgClr>
            <a:bgClr>
              <a:schemeClr val="bg1"/>
            </a:bgClr>
          </a:pattFill>
          <a:ln>
            <a:solidFill>
              <a:srgbClr val="70A9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2348A0E4-5D50-4720-B6A5-C229E55C6F40}"/>
              </a:ext>
            </a:extLst>
          </p:cNvPr>
          <p:cNvSpPr/>
          <p:nvPr/>
        </p:nvSpPr>
        <p:spPr>
          <a:xfrm>
            <a:off x="8686723" y="3691903"/>
            <a:ext cx="2023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b="1" kern="0" dirty="0">
                <a:solidFill>
                  <a:srgbClr val="70A9F0"/>
                </a:solidFill>
              </a:rPr>
              <a:t>20183274 </a:t>
            </a:r>
            <a:r>
              <a:rPr lang="ko-KR" altLang="en-US" b="1" kern="0" dirty="0">
                <a:solidFill>
                  <a:srgbClr val="70A9F0"/>
                </a:solidFill>
              </a:rPr>
              <a:t>정현지</a:t>
            </a:r>
            <a:endParaRPr lang="ko-KR" altLang="en-US" dirty="0">
              <a:solidFill>
                <a:srgbClr val="70A9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796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오른쪽 대괄호 5"/>
          <p:cNvSpPr/>
          <p:nvPr/>
        </p:nvSpPr>
        <p:spPr>
          <a:xfrm rot="16200000">
            <a:off x="2079625" y="-727075"/>
            <a:ext cx="457200" cy="3028950"/>
          </a:xfrm>
          <a:prstGeom prst="rightBracket">
            <a:avLst>
              <a:gd name="adj" fmla="val 0"/>
            </a:avLst>
          </a:prstGeom>
          <a:ln>
            <a:solidFill>
              <a:srgbClr val="70A9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cxnSp>
        <p:nvCxnSpPr>
          <p:cNvPr id="8" name="직선 연결선 7"/>
          <p:cNvCxnSpPr>
            <a:stCxn id="6" idx="1"/>
          </p:cNvCxnSpPr>
          <p:nvPr/>
        </p:nvCxnSpPr>
        <p:spPr>
          <a:xfrm>
            <a:off x="3822700" y="1016000"/>
            <a:ext cx="729818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1605154" y="648900"/>
            <a:ext cx="1406154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500" b="1" kern="0" dirty="0">
                <a:solidFill>
                  <a:srgbClr val="70A9F0"/>
                </a:solidFill>
              </a:rPr>
              <a:t>객체지향 언어</a:t>
            </a:r>
            <a:endParaRPr lang="ko-KR" altLang="en-US" sz="1500" dirty="0">
              <a:solidFill>
                <a:srgbClr val="70A9F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43971E-029B-406E-949E-4E0737A7779C}"/>
              </a:ext>
            </a:extLst>
          </p:cNvPr>
          <p:cNvSpPr txBox="1"/>
          <p:nvPr/>
        </p:nvSpPr>
        <p:spPr>
          <a:xfrm>
            <a:off x="2446910" y="3429000"/>
            <a:ext cx="72981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2400" dirty="0">
                <a:hlinkClick r:id="rId2"/>
              </a:rPr>
              <a:t>https://www.youtube.com/watch?v=vrhIxBWSJ04</a:t>
            </a:r>
            <a:endParaRPr lang="ko-KR" altLang="en-US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453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오른쪽 대괄호 5"/>
          <p:cNvSpPr/>
          <p:nvPr/>
        </p:nvSpPr>
        <p:spPr>
          <a:xfrm rot="16200000">
            <a:off x="2079625" y="-727075"/>
            <a:ext cx="457200" cy="3028950"/>
          </a:xfrm>
          <a:prstGeom prst="rightBracket">
            <a:avLst>
              <a:gd name="adj" fmla="val 0"/>
            </a:avLst>
          </a:prstGeom>
          <a:ln>
            <a:solidFill>
              <a:srgbClr val="70A9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cxnSp>
        <p:nvCxnSpPr>
          <p:cNvPr id="8" name="직선 연결선 7"/>
          <p:cNvCxnSpPr>
            <a:stCxn id="6" idx="1"/>
          </p:cNvCxnSpPr>
          <p:nvPr/>
        </p:nvCxnSpPr>
        <p:spPr>
          <a:xfrm>
            <a:off x="3822700" y="1016000"/>
            <a:ext cx="729818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1605153" y="648900"/>
            <a:ext cx="1406154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500" b="1" kern="0" dirty="0">
                <a:solidFill>
                  <a:srgbClr val="70A9F0"/>
                </a:solidFill>
              </a:rPr>
              <a:t>클래스와 객체</a:t>
            </a:r>
            <a:endParaRPr lang="ko-KR" altLang="en-US" sz="1500" dirty="0">
              <a:solidFill>
                <a:srgbClr val="70A9F0"/>
              </a:solidFill>
            </a:endParaRPr>
          </a:p>
        </p:txBody>
      </p:sp>
      <p:sp>
        <p:nvSpPr>
          <p:cNvPr id="26" name="사각형: 둥근 모서리 25">
            <a:extLst>
              <a:ext uri="{FF2B5EF4-FFF2-40B4-BE49-F238E27FC236}">
                <a16:creationId xmlns:a16="http://schemas.microsoft.com/office/drawing/2014/main" id="{783F0699-E31F-4DD0-A007-CEABCFF8FAE8}"/>
              </a:ext>
            </a:extLst>
          </p:cNvPr>
          <p:cNvSpPr/>
          <p:nvPr/>
        </p:nvSpPr>
        <p:spPr>
          <a:xfrm>
            <a:off x="756082" y="1526436"/>
            <a:ext cx="10532422" cy="4794607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27" name="그래픽 26" descr="자동차">
            <a:extLst>
              <a:ext uri="{FF2B5EF4-FFF2-40B4-BE49-F238E27FC236}">
                <a16:creationId xmlns:a16="http://schemas.microsoft.com/office/drawing/2014/main" id="{486C0F02-BFDE-4AB9-AE32-8CF3EDF399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3497" y="851746"/>
            <a:ext cx="1463336" cy="1463336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7FCFD5CB-1006-4C77-A932-7294E7F2C47A}"/>
              </a:ext>
            </a:extLst>
          </p:cNvPr>
          <p:cNvSpPr txBox="1"/>
          <p:nvPr/>
        </p:nvSpPr>
        <p:spPr>
          <a:xfrm>
            <a:off x="2366833" y="1210285"/>
            <a:ext cx="235608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500" b="1" dirty="0"/>
              <a:t>클래스</a:t>
            </a:r>
          </a:p>
        </p:txBody>
      </p:sp>
      <p:pic>
        <p:nvPicPr>
          <p:cNvPr id="29" name="그래픽 28" descr="자동차">
            <a:extLst>
              <a:ext uri="{FF2B5EF4-FFF2-40B4-BE49-F238E27FC236}">
                <a16:creationId xmlns:a16="http://schemas.microsoft.com/office/drawing/2014/main" id="{4EF00A12-97E7-44B0-AA76-42F0C131F5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35165" y="2000292"/>
            <a:ext cx="3419005" cy="3419005"/>
          </a:xfrm>
          <a:prstGeom prst="rect">
            <a:avLst/>
          </a:prstGeom>
        </p:spPr>
      </p:pic>
      <p:pic>
        <p:nvPicPr>
          <p:cNvPr id="30" name="그래픽 29" descr="자동차">
            <a:extLst>
              <a:ext uri="{FF2B5EF4-FFF2-40B4-BE49-F238E27FC236}">
                <a16:creationId xmlns:a16="http://schemas.microsoft.com/office/drawing/2014/main" id="{00F214EB-81E5-4A9A-AE8C-DF3379D3AE7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254725" y="2000292"/>
            <a:ext cx="3419005" cy="3419005"/>
          </a:xfrm>
          <a:prstGeom prst="rect">
            <a:avLst/>
          </a:prstGeom>
        </p:spPr>
      </p:pic>
      <p:sp>
        <p:nvSpPr>
          <p:cNvPr id="31" name="타원 30">
            <a:extLst>
              <a:ext uri="{FF2B5EF4-FFF2-40B4-BE49-F238E27FC236}">
                <a16:creationId xmlns:a16="http://schemas.microsoft.com/office/drawing/2014/main" id="{DD5FB711-C225-4B1F-B70D-E7391D4E7889}"/>
              </a:ext>
            </a:extLst>
          </p:cNvPr>
          <p:cNvSpPr/>
          <p:nvPr/>
        </p:nvSpPr>
        <p:spPr>
          <a:xfrm>
            <a:off x="1100832" y="2095130"/>
            <a:ext cx="9996256" cy="3641936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C495553-2DE8-41E7-8528-6654CD8E4F95}"/>
              </a:ext>
            </a:extLst>
          </p:cNvPr>
          <p:cNvSpPr txBox="1"/>
          <p:nvPr/>
        </p:nvSpPr>
        <p:spPr>
          <a:xfrm>
            <a:off x="2607820" y="4485315"/>
            <a:ext cx="1473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err="1"/>
              <a:t>YellowCar</a:t>
            </a:r>
            <a:endParaRPr lang="ko-KR" altLang="en-US" b="1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4367914-4682-4848-B79C-C2523392CF5C}"/>
              </a:ext>
            </a:extLst>
          </p:cNvPr>
          <p:cNvSpPr txBox="1"/>
          <p:nvPr/>
        </p:nvSpPr>
        <p:spPr>
          <a:xfrm>
            <a:off x="8227380" y="4485315"/>
            <a:ext cx="1473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err="1"/>
              <a:t>GreenCar</a:t>
            </a:r>
            <a:endParaRPr lang="ko-KR" altLang="en-US" b="1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DE5EA39-3B23-4BDB-AE30-D3F9AC90E07B}"/>
              </a:ext>
            </a:extLst>
          </p:cNvPr>
          <p:cNvSpPr txBox="1"/>
          <p:nvPr/>
        </p:nvSpPr>
        <p:spPr>
          <a:xfrm>
            <a:off x="8579370" y="1777280"/>
            <a:ext cx="22660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000" b="1" dirty="0">
                <a:solidFill>
                  <a:srgbClr val="FF0000"/>
                </a:solidFill>
              </a:rPr>
              <a:t>객체</a:t>
            </a:r>
          </a:p>
        </p:txBody>
      </p:sp>
    </p:spTree>
    <p:extLst>
      <p:ext uri="{BB962C8B-B14F-4D97-AF65-F5344CB8AC3E}">
        <p14:creationId xmlns:p14="http://schemas.microsoft.com/office/powerpoint/2010/main" val="103257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5C1A79DB-A645-4D5B-B37D-7484C6574FE9}"/>
              </a:ext>
            </a:extLst>
          </p:cNvPr>
          <p:cNvSpPr/>
          <p:nvPr/>
        </p:nvSpPr>
        <p:spPr>
          <a:xfrm>
            <a:off x="756082" y="1526436"/>
            <a:ext cx="10532422" cy="4794607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23" name="그래픽 22" descr="자동차">
            <a:extLst>
              <a:ext uri="{FF2B5EF4-FFF2-40B4-BE49-F238E27FC236}">
                <a16:creationId xmlns:a16="http://schemas.microsoft.com/office/drawing/2014/main" id="{935F6ED9-EF0B-42CC-888C-E0B691A647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3497" y="851746"/>
            <a:ext cx="1463336" cy="1463336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3FAE6470-4246-4D0A-AA6E-D85CE73B501A}"/>
              </a:ext>
            </a:extLst>
          </p:cNvPr>
          <p:cNvSpPr txBox="1"/>
          <p:nvPr/>
        </p:nvSpPr>
        <p:spPr>
          <a:xfrm>
            <a:off x="2366833" y="1210285"/>
            <a:ext cx="235608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500" b="1" dirty="0"/>
              <a:t>클래스</a:t>
            </a:r>
          </a:p>
        </p:txBody>
      </p:sp>
      <p:sp>
        <p:nvSpPr>
          <p:cNvPr id="6" name="오른쪽 대괄호 5"/>
          <p:cNvSpPr/>
          <p:nvPr/>
        </p:nvSpPr>
        <p:spPr>
          <a:xfrm rot="16200000">
            <a:off x="2079625" y="-727075"/>
            <a:ext cx="457200" cy="3028950"/>
          </a:xfrm>
          <a:prstGeom prst="rightBracket">
            <a:avLst>
              <a:gd name="adj" fmla="val 0"/>
            </a:avLst>
          </a:prstGeom>
          <a:ln>
            <a:solidFill>
              <a:srgbClr val="70A9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cxnSp>
        <p:nvCxnSpPr>
          <p:cNvPr id="8" name="직선 연결선 7"/>
          <p:cNvCxnSpPr>
            <a:stCxn id="6" idx="1"/>
          </p:cNvCxnSpPr>
          <p:nvPr/>
        </p:nvCxnSpPr>
        <p:spPr>
          <a:xfrm>
            <a:off x="3822700" y="1016000"/>
            <a:ext cx="729818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2023536" y="648900"/>
            <a:ext cx="56938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500" b="1" kern="0" dirty="0">
                <a:solidFill>
                  <a:srgbClr val="70A9F0"/>
                </a:solidFill>
              </a:rPr>
              <a:t>필드</a:t>
            </a:r>
            <a:endParaRPr lang="ko-KR" altLang="en-US" sz="1500" dirty="0">
              <a:solidFill>
                <a:srgbClr val="70A9F0"/>
              </a:solidFill>
            </a:endParaRPr>
          </a:p>
        </p:txBody>
      </p:sp>
      <p:pic>
        <p:nvPicPr>
          <p:cNvPr id="15" name="그래픽 14" descr="자동차">
            <a:extLst>
              <a:ext uri="{FF2B5EF4-FFF2-40B4-BE49-F238E27FC236}">
                <a16:creationId xmlns:a16="http://schemas.microsoft.com/office/drawing/2014/main" id="{0F91A1BA-2E60-4138-AEF7-3A4B54A0A9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62405" y="1079575"/>
            <a:ext cx="3419005" cy="3419005"/>
          </a:xfrm>
          <a:prstGeom prst="rect">
            <a:avLst/>
          </a:prstGeom>
        </p:spPr>
      </p:pic>
      <p:pic>
        <p:nvPicPr>
          <p:cNvPr id="16" name="그래픽 15" descr="자동차">
            <a:extLst>
              <a:ext uri="{FF2B5EF4-FFF2-40B4-BE49-F238E27FC236}">
                <a16:creationId xmlns:a16="http://schemas.microsoft.com/office/drawing/2014/main" id="{5512D2B8-D684-4CCE-8472-635F7935ADD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462405" y="3339748"/>
            <a:ext cx="3419005" cy="341900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9B44652-091D-4F02-95DA-369C0FB20FD7}"/>
              </a:ext>
            </a:extLst>
          </p:cNvPr>
          <p:cNvSpPr txBox="1"/>
          <p:nvPr/>
        </p:nvSpPr>
        <p:spPr>
          <a:xfrm>
            <a:off x="2435060" y="3564598"/>
            <a:ext cx="1473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err="1"/>
              <a:t>YellowCar</a:t>
            </a:r>
            <a:endParaRPr lang="ko-KR" altLang="en-US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9F8E5C0-EBAB-454C-BD2B-740F07427B75}"/>
              </a:ext>
            </a:extLst>
          </p:cNvPr>
          <p:cNvSpPr txBox="1"/>
          <p:nvPr/>
        </p:nvSpPr>
        <p:spPr>
          <a:xfrm>
            <a:off x="2435060" y="5824771"/>
            <a:ext cx="1473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err="1"/>
              <a:t>GreenCar</a:t>
            </a:r>
            <a:endParaRPr lang="ko-KR" altLang="en-US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37816FE-D2E8-4C28-A150-9FA1CD62C6F1}"/>
              </a:ext>
            </a:extLst>
          </p:cNvPr>
          <p:cNvSpPr txBox="1"/>
          <p:nvPr/>
        </p:nvSpPr>
        <p:spPr>
          <a:xfrm>
            <a:off x="5931065" y="2013727"/>
            <a:ext cx="4998128" cy="2254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객체의 상태 </a:t>
            </a:r>
            <a:r>
              <a:rPr lang="en-US" altLang="ko-KR" dirty="0"/>
              <a:t>= </a:t>
            </a:r>
            <a:r>
              <a:rPr lang="ko-KR" altLang="en-US" dirty="0"/>
              <a:t>자동차의 속성</a:t>
            </a:r>
            <a:endParaRPr lang="en-US" altLang="ko-KR" dirty="0"/>
          </a:p>
          <a:p>
            <a:endParaRPr lang="en-US" altLang="ko-KR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차량의 색상 </a:t>
            </a:r>
            <a:r>
              <a:rPr lang="en-US" altLang="ko-KR" dirty="0"/>
              <a:t>: Yellow, Green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현재의 기어 </a:t>
            </a:r>
            <a:r>
              <a:rPr lang="en-US" altLang="ko-KR" dirty="0"/>
              <a:t>: 1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현재의 속도 </a:t>
            </a:r>
            <a:r>
              <a:rPr lang="en-US" altLang="ko-KR" dirty="0"/>
              <a:t>: 30km/h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연식 </a:t>
            </a:r>
            <a:r>
              <a:rPr lang="en-US" altLang="ko-KR" dirty="0"/>
              <a:t>: 2019</a:t>
            </a:r>
            <a:endParaRPr lang="ko-KR" altLang="en-US" dirty="0"/>
          </a:p>
        </p:txBody>
      </p:sp>
      <p:sp>
        <p:nvSpPr>
          <p:cNvPr id="20" name="화살표: 오른쪽 19">
            <a:extLst>
              <a:ext uri="{FF2B5EF4-FFF2-40B4-BE49-F238E27FC236}">
                <a16:creationId xmlns:a16="http://schemas.microsoft.com/office/drawing/2014/main" id="{ADAB5790-ED53-49E6-AE8E-280D01F16FD0}"/>
              </a:ext>
            </a:extLst>
          </p:cNvPr>
          <p:cNvSpPr/>
          <p:nvPr/>
        </p:nvSpPr>
        <p:spPr>
          <a:xfrm>
            <a:off x="5931065" y="4729977"/>
            <a:ext cx="1416112" cy="5859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6D2B92E-B4FB-4D11-83BA-30BE601B3213}"/>
              </a:ext>
            </a:extLst>
          </p:cNvPr>
          <p:cNvSpPr txBox="1"/>
          <p:nvPr/>
        </p:nvSpPr>
        <p:spPr>
          <a:xfrm>
            <a:off x="7518842" y="4630525"/>
            <a:ext cx="387954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>
                <a:solidFill>
                  <a:srgbClr val="FF0000"/>
                </a:solidFill>
              </a:rPr>
              <a:t>filed (</a:t>
            </a:r>
            <a:r>
              <a:rPr lang="ko-KR" altLang="en-US" sz="2500" b="1" dirty="0">
                <a:solidFill>
                  <a:srgbClr val="FF0000"/>
                </a:solidFill>
              </a:rPr>
              <a:t>필드</a:t>
            </a:r>
            <a:r>
              <a:rPr lang="en-US" altLang="ko-KR" sz="2500" b="1" dirty="0">
                <a:solidFill>
                  <a:srgbClr val="FF0000"/>
                </a:solidFill>
              </a:rPr>
              <a:t>) </a:t>
            </a:r>
          </a:p>
          <a:p>
            <a:r>
              <a:rPr lang="en-US" altLang="ko-KR" sz="2000" dirty="0">
                <a:solidFill>
                  <a:srgbClr val="FF0000"/>
                </a:solidFill>
              </a:rPr>
              <a:t>&lt;</a:t>
            </a:r>
            <a:r>
              <a:rPr lang="ko-KR" altLang="en-US" sz="2000" dirty="0">
                <a:solidFill>
                  <a:srgbClr val="FF0000"/>
                </a:solidFill>
              </a:rPr>
              <a:t>필드 </a:t>
            </a:r>
            <a:r>
              <a:rPr lang="en-US" altLang="ko-KR" sz="2000" dirty="0">
                <a:solidFill>
                  <a:srgbClr val="FF0000"/>
                </a:solidFill>
              </a:rPr>
              <a:t>= </a:t>
            </a:r>
            <a:r>
              <a:rPr lang="ko-KR" altLang="en-US" sz="2000" dirty="0">
                <a:solidFill>
                  <a:srgbClr val="FF0000"/>
                </a:solidFill>
              </a:rPr>
              <a:t>변수들 </a:t>
            </a:r>
            <a:r>
              <a:rPr lang="en-US" altLang="ko-KR" sz="2000" dirty="0">
                <a:solidFill>
                  <a:srgbClr val="FF0000"/>
                </a:solidFill>
              </a:rPr>
              <a:t>= </a:t>
            </a:r>
            <a:r>
              <a:rPr lang="ko-KR" altLang="en-US" sz="2000" dirty="0">
                <a:solidFill>
                  <a:srgbClr val="FF0000"/>
                </a:solidFill>
              </a:rPr>
              <a:t>속성</a:t>
            </a:r>
            <a:r>
              <a:rPr lang="en-US" altLang="ko-KR" sz="2000" dirty="0">
                <a:solidFill>
                  <a:srgbClr val="FF0000"/>
                </a:solidFill>
              </a:rPr>
              <a:t>, </a:t>
            </a:r>
            <a:r>
              <a:rPr lang="ko-KR" altLang="en-US" sz="2000" dirty="0">
                <a:solidFill>
                  <a:srgbClr val="FF0000"/>
                </a:solidFill>
              </a:rPr>
              <a:t>상태</a:t>
            </a:r>
            <a:r>
              <a:rPr lang="en-US" altLang="ko-KR" sz="2000" dirty="0">
                <a:solidFill>
                  <a:srgbClr val="FF0000"/>
                </a:solidFill>
              </a:rPr>
              <a:t>&gt;</a:t>
            </a:r>
            <a:endParaRPr lang="ko-KR" alt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780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5C1A79DB-A645-4D5B-B37D-7484C6574FE9}"/>
              </a:ext>
            </a:extLst>
          </p:cNvPr>
          <p:cNvSpPr/>
          <p:nvPr/>
        </p:nvSpPr>
        <p:spPr>
          <a:xfrm>
            <a:off x="756082" y="1526436"/>
            <a:ext cx="10532422" cy="4794607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23" name="그래픽 22" descr="자동차">
            <a:extLst>
              <a:ext uri="{FF2B5EF4-FFF2-40B4-BE49-F238E27FC236}">
                <a16:creationId xmlns:a16="http://schemas.microsoft.com/office/drawing/2014/main" id="{935F6ED9-EF0B-42CC-888C-E0B691A647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3497" y="851746"/>
            <a:ext cx="1463336" cy="1463336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3FAE6470-4246-4D0A-AA6E-D85CE73B501A}"/>
              </a:ext>
            </a:extLst>
          </p:cNvPr>
          <p:cNvSpPr txBox="1"/>
          <p:nvPr/>
        </p:nvSpPr>
        <p:spPr>
          <a:xfrm>
            <a:off x="2366833" y="1210285"/>
            <a:ext cx="235608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500" b="1" dirty="0"/>
              <a:t>클래스</a:t>
            </a:r>
          </a:p>
        </p:txBody>
      </p:sp>
      <p:sp>
        <p:nvSpPr>
          <p:cNvPr id="6" name="오른쪽 대괄호 5"/>
          <p:cNvSpPr/>
          <p:nvPr/>
        </p:nvSpPr>
        <p:spPr>
          <a:xfrm rot="16200000">
            <a:off x="2079625" y="-727075"/>
            <a:ext cx="457200" cy="3028950"/>
          </a:xfrm>
          <a:prstGeom prst="rightBracket">
            <a:avLst>
              <a:gd name="adj" fmla="val 0"/>
            </a:avLst>
          </a:prstGeom>
          <a:ln>
            <a:solidFill>
              <a:srgbClr val="70A9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cxnSp>
        <p:nvCxnSpPr>
          <p:cNvPr id="8" name="직선 연결선 7"/>
          <p:cNvCxnSpPr>
            <a:stCxn id="6" idx="1"/>
          </p:cNvCxnSpPr>
          <p:nvPr/>
        </p:nvCxnSpPr>
        <p:spPr>
          <a:xfrm>
            <a:off x="3822700" y="1016000"/>
            <a:ext cx="729818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1927356" y="648900"/>
            <a:ext cx="761747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500" b="1" kern="0" dirty="0">
                <a:solidFill>
                  <a:srgbClr val="70A9F0"/>
                </a:solidFill>
              </a:rPr>
              <a:t>메소드</a:t>
            </a:r>
            <a:endParaRPr lang="ko-KR" altLang="en-US" sz="1500" dirty="0">
              <a:solidFill>
                <a:srgbClr val="70A9F0"/>
              </a:solidFill>
            </a:endParaRPr>
          </a:p>
        </p:txBody>
      </p:sp>
      <p:pic>
        <p:nvPicPr>
          <p:cNvPr id="15" name="그래픽 14" descr="자동차">
            <a:extLst>
              <a:ext uri="{FF2B5EF4-FFF2-40B4-BE49-F238E27FC236}">
                <a16:creationId xmlns:a16="http://schemas.microsoft.com/office/drawing/2014/main" id="{0F91A1BA-2E60-4138-AEF7-3A4B54A0A9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62405" y="1079575"/>
            <a:ext cx="3419005" cy="3419005"/>
          </a:xfrm>
          <a:prstGeom prst="rect">
            <a:avLst/>
          </a:prstGeom>
        </p:spPr>
      </p:pic>
      <p:pic>
        <p:nvPicPr>
          <p:cNvPr id="16" name="그래픽 15" descr="자동차">
            <a:extLst>
              <a:ext uri="{FF2B5EF4-FFF2-40B4-BE49-F238E27FC236}">
                <a16:creationId xmlns:a16="http://schemas.microsoft.com/office/drawing/2014/main" id="{5512D2B8-D684-4CCE-8472-635F7935ADD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462405" y="3339748"/>
            <a:ext cx="3419005" cy="341900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9B44652-091D-4F02-95DA-369C0FB20FD7}"/>
              </a:ext>
            </a:extLst>
          </p:cNvPr>
          <p:cNvSpPr txBox="1"/>
          <p:nvPr/>
        </p:nvSpPr>
        <p:spPr>
          <a:xfrm>
            <a:off x="2435060" y="3564598"/>
            <a:ext cx="1473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err="1"/>
              <a:t>YellowCar</a:t>
            </a:r>
            <a:endParaRPr lang="ko-KR" altLang="en-US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9F8E5C0-EBAB-454C-BD2B-740F07427B75}"/>
              </a:ext>
            </a:extLst>
          </p:cNvPr>
          <p:cNvSpPr txBox="1"/>
          <p:nvPr/>
        </p:nvSpPr>
        <p:spPr>
          <a:xfrm>
            <a:off x="2435060" y="5824771"/>
            <a:ext cx="1473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err="1"/>
              <a:t>GreenCar</a:t>
            </a:r>
            <a:endParaRPr lang="ko-KR" altLang="en-US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37816FE-D2E8-4C28-A150-9FA1CD62C6F1}"/>
              </a:ext>
            </a:extLst>
          </p:cNvPr>
          <p:cNvSpPr txBox="1"/>
          <p:nvPr/>
        </p:nvSpPr>
        <p:spPr>
          <a:xfrm>
            <a:off x="5931065" y="2013727"/>
            <a:ext cx="4998128" cy="3085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객체의 동작 </a:t>
            </a:r>
            <a:r>
              <a:rPr lang="en-US" altLang="ko-KR" dirty="0"/>
              <a:t>= </a:t>
            </a:r>
            <a:r>
              <a:rPr lang="ko-KR" altLang="en-US" dirty="0"/>
              <a:t>자동차가 할 수 있는 동작</a:t>
            </a:r>
            <a:endParaRPr lang="en-US" altLang="ko-KR" dirty="0"/>
          </a:p>
          <a:p>
            <a:endParaRPr lang="en-US" altLang="ko-KR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 err="1"/>
              <a:t>시동걸기</a:t>
            </a:r>
            <a:endParaRPr lang="en-US" altLang="ko-KR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출발하기</a:t>
            </a:r>
            <a:endParaRPr lang="en-US" altLang="ko-KR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멈추기</a:t>
            </a:r>
            <a:endParaRPr lang="en-US" altLang="ko-KR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가속하기</a:t>
            </a:r>
            <a:endParaRPr lang="en-US" altLang="ko-KR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감속하기</a:t>
            </a:r>
            <a:endParaRPr lang="en-US" altLang="ko-KR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기어변경</a:t>
            </a:r>
          </a:p>
        </p:txBody>
      </p:sp>
      <p:sp>
        <p:nvSpPr>
          <p:cNvPr id="20" name="화살표: 오른쪽 19">
            <a:extLst>
              <a:ext uri="{FF2B5EF4-FFF2-40B4-BE49-F238E27FC236}">
                <a16:creationId xmlns:a16="http://schemas.microsoft.com/office/drawing/2014/main" id="{ADAB5790-ED53-49E6-AE8E-280D01F16FD0}"/>
              </a:ext>
            </a:extLst>
          </p:cNvPr>
          <p:cNvSpPr/>
          <p:nvPr/>
        </p:nvSpPr>
        <p:spPr>
          <a:xfrm>
            <a:off x="5931065" y="5316980"/>
            <a:ext cx="1416112" cy="5859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6D2B92E-B4FB-4D11-83BA-30BE601B3213}"/>
              </a:ext>
            </a:extLst>
          </p:cNvPr>
          <p:cNvSpPr txBox="1"/>
          <p:nvPr/>
        </p:nvSpPr>
        <p:spPr>
          <a:xfrm>
            <a:off x="7556375" y="5371416"/>
            <a:ext cx="387954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>
                <a:solidFill>
                  <a:srgbClr val="FF0000"/>
                </a:solidFill>
              </a:rPr>
              <a:t>메소드</a:t>
            </a:r>
            <a:endParaRPr lang="ko-KR" alt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761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오른쪽 대괄호 5"/>
          <p:cNvSpPr/>
          <p:nvPr/>
        </p:nvSpPr>
        <p:spPr>
          <a:xfrm rot="16200000">
            <a:off x="2079625" y="-727075"/>
            <a:ext cx="457200" cy="3028950"/>
          </a:xfrm>
          <a:prstGeom prst="rightBracket">
            <a:avLst>
              <a:gd name="adj" fmla="val 0"/>
            </a:avLst>
          </a:prstGeom>
          <a:ln>
            <a:solidFill>
              <a:srgbClr val="70A9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cxnSp>
        <p:nvCxnSpPr>
          <p:cNvPr id="8" name="직선 연결선 7"/>
          <p:cNvCxnSpPr>
            <a:stCxn id="6" idx="1"/>
          </p:cNvCxnSpPr>
          <p:nvPr/>
        </p:nvCxnSpPr>
        <p:spPr>
          <a:xfrm>
            <a:off x="3822700" y="1016000"/>
            <a:ext cx="729818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1605153" y="648900"/>
            <a:ext cx="1406154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500" b="1" kern="0" dirty="0">
                <a:solidFill>
                  <a:srgbClr val="70A9F0"/>
                </a:solidFill>
              </a:rPr>
              <a:t>클래스와 객체</a:t>
            </a:r>
            <a:endParaRPr lang="ko-KR" altLang="en-US" sz="1500" dirty="0">
              <a:solidFill>
                <a:srgbClr val="70A9F0"/>
              </a:solidFill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053D53A2-87A8-4FF2-93EA-0474239BAE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831" y="1274988"/>
            <a:ext cx="9484750" cy="5210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9233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오른쪽 대괄호 5"/>
          <p:cNvSpPr/>
          <p:nvPr/>
        </p:nvSpPr>
        <p:spPr>
          <a:xfrm rot="16200000">
            <a:off x="2079625" y="-727075"/>
            <a:ext cx="457200" cy="3028950"/>
          </a:xfrm>
          <a:prstGeom prst="rightBracket">
            <a:avLst>
              <a:gd name="adj" fmla="val 0"/>
            </a:avLst>
          </a:prstGeom>
          <a:ln>
            <a:solidFill>
              <a:srgbClr val="70A9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cxnSp>
        <p:nvCxnSpPr>
          <p:cNvPr id="8" name="직선 연결선 7"/>
          <p:cNvCxnSpPr>
            <a:stCxn id="6" idx="1"/>
          </p:cNvCxnSpPr>
          <p:nvPr/>
        </p:nvCxnSpPr>
        <p:spPr>
          <a:xfrm>
            <a:off x="3822700" y="1016000"/>
            <a:ext cx="729818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1605153" y="648900"/>
            <a:ext cx="1406154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500" b="1" kern="0" dirty="0">
                <a:solidFill>
                  <a:srgbClr val="70A9F0"/>
                </a:solidFill>
              </a:rPr>
              <a:t>클래스와 객체</a:t>
            </a:r>
            <a:endParaRPr lang="ko-KR" altLang="en-US" sz="1500" dirty="0">
              <a:solidFill>
                <a:srgbClr val="70A9F0"/>
              </a:solidFill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12AD003B-DAF6-480E-8932-C1C44AD3CC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429" y="1254111"/>
            <a:ext cx="9701619" cy="5362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776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오른쪽 대괄호 5"/>
          <p:cNvSpPr/>
          <p:nvPr/>
        </p:nvSpPr>
        <p:spPr>
          <a:xfrm rot="16200000">
            <a:off x="2079625" y="-727075"/>
            <a:ext cx="457200" cy="3028950"/>
          </a:xfrm>
          <a:prstGeom prst="rightBracket">
            <a:avLst>
              <a:gd name="adj" fmla="val 0"/>
            </a:avLst>
          </a:prstGeom>
          <a:ln>
            <a:solidFill>
              <a:srgbClr val="70A9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cxnSp>
        <p:nvCxnSpPr>
          <p:cNvPr id="8" name="직선 연결선 7"/>
          <p:cNvCxnSpPr>
            <a:stCxn id="6" idx="1"/>
          </p:cNvCxnSpPr>
          <p:nvPr/>
        </p:nvCxnSpPr>
        <p:spPr>
          <a:xfrm>
            <a:off x="3822700" y="1016000"/>
            <a:ext cx="729818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1622784" y="648900"/>
            <a:ext cx="13708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200" b="1" kern="0" dirty="0" err="1">
                <a:solidFill>
                  <a:srgbClr val="70A9F0"/>
                </a:solidFill>
              </a:rPr>
              <a:t>주차별</a:t>
            </a:r>
            <a:r>
              <a:rPr lang="ko-KR" altLang="en-US" sz="1200" b="1" kern="0" dirty="0">
                <a:solidFill>
                  <a:srgbClr val="70A9F0"/>
                </a:solidFill>
              </a:rPr>
              <a:t> 강의 계획</a:t>
            </a:r>
            <a:endParaRPr lang="ko-KR" altLang="en-US" sz="1200" dirty="0">
              <a:solidFill>
                <a:srgbClr val="70A9F0"/>
              </a:solidFill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2393906" y="3289725"/>
            <a:ext cx="7433057" cy="623751"/>
          </a:xfrm>
          <a:prstGeom prst="roundRect">
            <a:avLst>
              <a:gd name="adj" fmla="val 50000"/>
            </a:avLst>
          </a:prstGeom>
          <a:pattFill prst="wdUpDiag">
            <a:fgClr>
              <a:srgbClr val="E8EDF5"/>
            </a:fgClr>
            <a:bgClr>
              <a:schemeClr val="bg1"/>
            </a:bgClr>
          </a:pattFill>
          <a:ln>
            <a:solidFill>
              <a:srgbClr val="70A9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6" name="양쪽 모서리가 둥근 사각형 15"/>
          <p:cNvSpPr/>
          <p:nvPr/>
        </p:nvSpPr>
        <p:spPr>
          <a:xfrm rot="16200000">
            <a:off x="4318085" y="1365542"/>
            <a:ext cx="623751" cy="447211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0A9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 dirty="0">
              <a:solidFill>
                <a:prstClr val="white"/>
              </a:solidFill>
            </a:endParaRPr>
          </a:p>
        </p:txBody>
      </p:sp>
      <p:cxnSp>
        <p:nvCxnSpPr>
          <p:cNvPr id="7" name="직선 연결선 6"/>
          <p:cNvCxnSpPr/>
          <p:nvPr/>
        </p:nvCxnSpPr>
        <p:spPr>
          <a:xfrm flipV="1">
            <a:off x="4583260" y="2357810"/>
            <a:ext cx="0" cy="936000"/>
          </a:xfrm>
          <a:prstGeom prst="line">
            <a:avLst/>
          </a:prstGeom>
          <a:ln w="12700">
            <a:solidFill>
              <a:srgbClr val="70A9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 flipV="1">
            <a:off x="8291660" y="2364411"/>
            <a:ext cx="0" cy="936000"/>
          </a:xfrm>
          <a:prstGeom prst="line">
            <a:avLst/>
          </a:prstGeom>
          <a:ln w="12700">
            <a:solidFill>
              <a:srgbClr val="70A9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표 12"/>
          <p:cNvGraphicFramePr>
            <a:graphicFrameLocks noGrp="1"/>
          </p:cNvGraphicFramePr>
          <p:nvPr/>
        </p:nvGraphicFramePr>
        <p:xfrm>
          <a:off x="2393906" y="4232124"/>
          <a:ext cx="7433060" cy="310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3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3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33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3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33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33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33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33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33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4330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1084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b="0" dirty="0">
                          <a:solidFill>
                            <a:srgbClr val="70A9F0"/>
                          </a:solidFill>
                        </a:rPr>
                        <a:t>0</a:t>
                      </a:r>
                      <a:endParaRPr lang="ko-KR" altLang="en-US" sz="1050" b="0" dirty="0">
                        <a:solidFill>
                          <a:srgbClr val="70A9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A8C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C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b="0" dirty="0">
                          <a:solidFill>
                            <a:srgbClr val="70A9F0"/>
                          </a:solidFill>
                        </a:rPr>
                        <a:t>10</a:t>
                      </a:r>
                      <a:endParaRPr lang="ko-KR" altLang="en-US" sz="1050" b="0" dirty="0">
                        <a:solidFill>
                          <a:srgbClr val="70A9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A8C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C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b="0" dirty="0">
                          <a:solidFill>
                            <a:srgbClr val="70A9F0"/>
                          </a:solidFill>
                        </a:rPr>
                        <a:t>20</a:t>
                      </a:r>
                      <a:endParaRPr lang="ko-KR" altLang="en-US" sz="1050" b="0" dirty="0">
                        <a:solidFill>
                          <a:srgbClr val="70A9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A8C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C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b="0" dirty="0">
                          <a:solidFill>
                            <a:srgbClr val="70A9F0"/>
                          </a:solidFill>
                        </a:rPr>
                        <a:t>30</a:t>
                      </a:r>
                      <a:endParaRPr lang="ko-KR" altLang="en-US" sz="1050" b="0" dirty="0">
                        <a:solidFill>
                          <a:srgbClr val="70A9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A8C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C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b="0" dirty="0">
                          <a:solidFill>
                            <a:srgbClr val="70A9F0"/>
                          </a:solidFill>
                        </a:rPr>
                        <a:t>40</a:t>
                      </a:r>
                      <a:endParaRPr lang="ko-KR" altLang="en-US" sz="1050" b="0" dirty="0">
                        <a:solidFill>
                          <a:srgbClr val="70A9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A8C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C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b="0" dirty="0">
                          <a:solidFill>
                            <a:srgbClr val="70A9F0"/>
                          </a:solidFill>
                        </a:rPr>
                        <a:t>50</a:t>
                      </a:r>
                      <a:endParaRPr lang="ko-KR" altLang="en-US" sz="1050" b="0" dirty="0">
                        <a:solidFill>
                          <a:srgbClr val="70A9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A8C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C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b="0" dirty="0">
                          <a:solidFill>
                            <a:srgbClr val="70A9F0"/>
                          </a:solidFill>
                        </a:rPr>
                        <a:t>60</a:t>
                      </a:r>
                      <a:endParaRPr lang="ko-KR" altLang="en-US" sz="1050" b="0" dirty="0">
                        <a:solidFill>
                          <a:srgbClr val="70A9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A8C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C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b="0" dirty="0">
                          <a:solidFill>
                            <a:srgbClr val="70A9F0"/>
                          </a:solidFill>
                        </a:rPr>
                        <a:t>70</a:t>
                      </a:r>
                      <a:endParaRPr lang="ko-KR" altLang="en-US" sz="1050" b="0" dirty="0">
                        <a:solidFill>
                          <a:srgbClr val="70A9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A8C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C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b="0" dirty="0">
                          <a:solidFill>
                            <a:srgbClr val="70A9F0"/>
                          </a:solidFill>
                        </a:rPr>
                        <a:t>80</a:t>
                      </a:r>
                      <a:endParaRPr lang="ko-KR" altLang="en-US" sz="1050" b="0" dirty="0">
                        <a:solidFill>
                          <a:srgbClr val="70A9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A8C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C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b="0" dirty="0">
                          <a:solidFill>
                            <a:srgbClr val="70A9F0"/>
                          </a:solidFill>
                        </a:rPr>
                        <a:t>90</a:t>
                      </a:r>
                      <a:endParaRPr lang="ko-KR" altLang="en-US" sz="1050" b="0" dirty="0">
                        <a:solidFill>
                          <a:srgbClr val="70A9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A8C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직사각형 16"/>
          <p:cNvSpPr/>
          <p:nvPr/>
        </p:nvSpPr>
        <p:spPr>
          <a:xfrm>
            <a:off x="4679995" y="2193175"/>
            <a:ext cx="292872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200" dirty="0">
                <a:solidFill>
                  <a:srgbClr val="5B9BD5">
                    <a:lumMod val="75000"/>
                  </a:srgbClr>
                </a:solidFill>
                <a:cs typeface="Aharoni" panose="02010803020104030203" pitchFamily="2" charset="-79"/>
              </a:rPr>
              <a:t>JAVA </a:t>
            </a:r>
            <a:r>
              <a:rPr lang="ko-KR" altLang="en-US" sz="2200" dirty="0">
                <a:solidFill>
                  <a:srgbClr val="5B9BD5">
                    <a:lumMod val="75000"/>
                  </a:srgbClr>
                </a:solidFill>
                <a:cs typeface="Aharoni" panose="02010803020104030203" pitchFamily="2" charset="-79"/>
              </a:rPr>
              <a:t>개념 및 이론</a:t>
            </a:r>
            <a:endParaRPr lang="en-US" altLang="ko-KR" sz="2200" b="1" dirty="0">
              <a:solidFill>
                <a:srgbClr val="5B9BD5">
                  <a:lumMod val="75000"/>
                </a:srgbClr>
              </a:solidFill>
              <a:cs typeface="Aharoni" panose="02010803020104030203" pitchFamily="2" charset="-79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8430233" y="2050226"/>
            <a:ext cx="1757464" cy="534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200" dirty="0">
                <a:solidFill>
                  <a:srgbClr val="5B9BD5">
                    <a:lumMod val="75000"/>
                  </a:srgbClr>
                </a:solidFill>
                <a:cs typeface="Aharoni" panose="02010803020104030203" pitchFamily="2" charset="-79"/>
              </a:rPr>
              <a:t>실습</a:t>
            </a:r>
            <a:endParaRPr lang="en-US" altLang="ko-KR" sz="2200" b="1" dirty="0">
              <a:solidFill>
                <a:srgbClr val="5B9BD5">
                  <a:lumMod val="75000"/>
                </a:srgbClr>
              </a:solidFill>
              <a:cs typeface="Aharoni" panose="02010803020104030203" pitchFamily="2" charset="-79"/>
            </a:endParaRPr>
          </a:p>
        </p:txBody>
      </p:sp>
      <p:sp>
        <p:nvSpPr>
          <p:cNvPr id="31" name="타원 30"/>
          <p:cNvSpPr/>
          <p:nvPr/>
        </p:nvSpPr>
        <p:spPr>
          <a:xfrm>
            <a:off x="8319582" y="5805873"/>
            <a:ext cx="252000" cy="252000"/>
          </a:xfrm>
          <a:prstGeom prst="ellipse">
            <a:avLst/>
          </a:prstGeom>
          <a:pattFill prst="wdUpDiag">
            <a:fgClr>
              <a:srgbClr val="E8EDF5"/>
            </a:fgClr>
            <a:bgClr>
              <a:schemeClr val="bg1"/>
            </a:bgClr>
          </a:pattFill>
          <a:ln>
            <a:solidFill>
              <a:srgbClr val="70A9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2" name="타원 31"/>
          <p:cNvSpPr/>
          <p:nvPr/>
        </p:nvSpPr>
        <p:spPr>
          <a:xfrm>
            <a:off x="8318591" y="5366773"/>
            <a:ext cx="252991" cy="250183"/>
          </a:xfrm>
          <a:prstGeom prst="ellipse">
            <a:avLst/>
          </a:prstGeom>
          <a:solidFill>
            <a:srgbClr val="70A9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 dirty="0">
              <a:solidFill>
                <a:prstClr val="white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8664306" y="5098017"/>
            <a:ext cx="1289319" cy="970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300000"/>
              </a:lnSpc>
            </a:pPr>
            <a:r>
              <a:rPr lang="en-US" altLang="ko-KR" sz="1050" dirty="0">
                <a:solidFill>
                  <a:srgbClr val="70A9F0"/>
                </a:solidFill>
              </a:rPr>
              <a:t>1 ~ 8</a:t>
            </a:r>
            <a:r>
              <a:rPr lang="ko-KR" altLang="en-US" sz="1050" dirty="0">
                <a:solidFill>
                  <a:srgbClr val="70A9F0"/>
                </a:solidFill>
              </a:rPr>
              <a:t>주차</a:t>
            </a:r>
            <a:endParaRPr lang="en-US" altLang="ko-KR" sz="1050" dirty="0">
              <a:solidFill>
                <a:srgbClr val="70A9F0"/>
              </a:solidFill>
            </a:endParaRPr>
          </a:p>
          <a:p>
            <a:pPr>
              <a:lnSpc>
                <a:spcPct val="300000"/>
              </a:lnSpc>
            </a:pPr>
            <a:r>
              <a:rPr lang="en-US" altLang="ko-KR" sz="1050" dirty="0">
                <a:solidFill>
                  <a:srgbClr val="70A9F0"/>
                </a:solidFill>
              </a:rPr>
              <a:t>9 ~ </a:t>
            </a:r>
            <a:r>
              <a:rPr lang="ko-KR" altLang="en-US" sz="1050" dirty="0">
                <a:solidFill>
                  <a:srgbClr val="70A9F0"/>
                </a:solidFill>
              </a:rPr>
              <a:t>주차</a:t>
            </a:r>
            <a:endParaRPr lang="en-US" altLang="ko-KR" sz="1050" dirty="0">
              <a:solidFill>
                <a:srgbClr val="70A9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842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오른쪽 대괄호 5"/>
          <p:cNvSpPr/>
          <p:nvPr/>
        </p:nvSpPr>
        <p:spPr>
          <a:xfrm rot="16200000">
            <a:off x="2079625" y="-727075"/>
            <a:ext cx="457200" cy="3028950"/>
          </a:xfrm>
          <a:prstGeom prst="rightBracket">
            <a:avLst>
              <a:gd name="adj" fmla="val 0"/>
            </a:avLst>
          </a:prstGeom>
          <a:ln>
            <a:solidFill>
              <a:srgbClr val="70A9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cxnSp>
        <p:nvCxnSpPr>
          <p:cNvPr id="8" name="직선 연결선 7"/>
          <p:cNvCxnSpPr>
            <a:stCxn id="6" idx="1"/>
          </p:cNvCxnSpPr>
          <p:nvPr/>
        </p:nvCxnSpPr>
        <p:spPr>
          <a:xfrm>
            <a:off x="3822700" y="1016000"/>
            <a:ext cx="729818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1605150" y="648900"/>
            <a:ext cx="1406154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500" b="1" kern="0" dirty="0">
                <a:solidFill>
                  <a:srgbClr val="70A9F0"/>
                </a:solidFill>
              </a:rPr>
              <a:t>절차지향 언어</a:t>
            </a:r>
            <a:endParaRPr lang="ko-KR" altLang="en-US" sz="1500" dirty="0">
              <a:solidFill>
                <a:srgbClr val="70A9F0"/>
              </a:solidFill>
            </a:endParaRPr>
          </a:p>
        </p:txBody>
      </p:sp>
      <p:sp>
        <p:nvSpPr>
          <p:cNvPr id="19" name="타원 18"/>
          <p:cNvSpPr/>
          <p:nvPr/>
        </p:nvSpPr>
        <p:spPr>
          <a:xfrm>
            <a:off x="1448140" y="2495738"/>
            <a:ext cx="1866524" cy="1866524"/>
          </a:xfrm>
          <a:prstGeom prst="ellipse">
            <a:avLst/>
          </a:prstGeom>
          <a:solidFill>
            <a:schemeClr val="bg1"/>
          </a:solidFill>
          <a:ln w="34925">
            <a:solidFill>
              <a:srgbClr val="E8EDF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srgbClr val="5B9BD5">
                    <a:lumMod val="75000"/>
                  </a:srgbClr>
                </a:solidFill>
                <a:cs typeface="Aharoni" panose="02010803020104030203" pitchFamily="2" charset="-79"/>
              </a:rPr>
              <a:t>Process1</a:t>
            </a:r>
            <a:endParaRPr lang="en-US" altLang="ko-KR" sz="200" b="1" dirty="0">
              <a:solidFill>
                <a:srgbClr val="5B9BD5">
                  <a:lumMod val="75000"/>
                </a:srgbClr>
              </a:solidFill>
              <a:cs typeface="Aharoni" panose="02010803020104030203" pitchFamily="2" charset="-79"/>
            </a:endParaRPr>
          </a:p>
        </p:txBody>
      </p:sp>
      <p:sp>
        <p:nvSpPr>
          <p:cNvPr id="20" name="원호 19"/>
          <p:cNvSpPr/>
          <p:nvPr/>
        </p:nvSpPr>
        <p:spPr>
          <a:xfrm>
            <a:off x="1492590" y="2542568"/>
            <a:ext cx="1778000" cy="1778000"/>
          </a:xfrm>
          <a:prstGeom prst="arc">
            <a:avLst>
              <a:gd name="adj1" fmla="val 10776856"/>
              <a:gd name="adj2" fmla="val 15774"/>
            </a:avLst>
          </a:prstGeom>
          <a:ln w="127000">
            <a:solidFill>
              <a:srgbClr val="70A9F0"/>
            </a:solidFill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1" name="타원 20"/>
          <p:cNvSpPr/>
          <p:nvPr/>
        </p:nvSpPr>
        <p:spPr>
          <a:xfrm>
            <a:off x="3828920" y="2495738"/>
            <a:ext cx="1866524" cy="1866524"/>
          </a:xfrm>
          <a:prstGeom prst="ellipse">
            <a:avLst/>
          </a:prstGeom>
          <a:solidFill>
            <a:schemeClr val="bg1"/>
          </a:solidFill>
          <a:ln w="34925">
            <a:solidFill>
              <a:srgbClr val="E8EDF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srgbClr val="5B9BD5">
                    <a:lumMod val="75000"/>
                  </a:srgbClr>
                </a:solidFill>
                <a:cs typeface="Aharoni" panose="02010803020104030203" pitchFamily="2" charset="-79"/>
              </a:rPr>
              <a:t>Process2</a:t>
            </a:r>
            <a:endParaRPr lang="en-US" altLang="ko-KR" sz="200" b="1" dirty="0">
              <a:solidFill>
                <a:srgbClr val="5B9BD5">
                  <a:lumMod val="75000"/>
                </a:srgbClr>
              </a:solidFill>
              <a:cs typeface="Aharoni" panose="02010803020104030203" pitchFamily="2" charset="-79"/>
            </a:endParaRPr>
          </a:p>
        </p:txBody>
      </p:sp>
      <p:sp>
        <p:nvSpPr>
          <p:cNvPr id="22" name="원호 21"/>
          <p:cNvSpPr/>
          <p:nvPr/>
        </p:nvSpPr>
        <p:spPr>
          <a:xfrm flipV="1">
            <a:off x="3873370" y="2542568"/>
            <a:ext cx="1778000" cy="1778000"/>
          </a:xfrm>
          <a:prstGeom prst="arc">
            <a:avLst>
              <a:gd name="adj1" fmla="val 10776856"/>
              <a:gd name="adj2" fmla="val 15774"/>
            </a:avLst>
          </a:prstGeom>
          <a:ln w="127000">
            <a:solidFill>
              <a:srgbClr val="A8CEF5"/>
            </a:solidFill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3" name="타원 22"/>
          <p:cNvSpPr/>
          <p:nvPr/>
        </p:nvSpPr>
        <p:spPr>
          <a:xfrm>
            <a:off x="6209700" y="2495738"/>
            <a:ext cx="1866524" cy="1866524"/>
          </a:xfrm>
          <a:prstGeom prst="ellipse">
            <a:avLst/>
          </a:prstGeom>
          <a:solidFill>
            <a:schemeClr val="bg1"/>
          </a:solidFill>
          <a:ln w="34925">
            <a:solidFill>
              <a:srgbClr val="E8EDF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srgbClr val="5B9BD5">
                    <a:lumMod val="75000"/>
                  </a:srgbClr>
                </a:solidFill>
                <a:cs typeface="Aharoni" panose="02010803020104030203" pitchFamily="2" charset="-79"/>
              </a:rPr>
              <a:t>Process3</a:t>
            </a:r>
          </a:p>
        </p:txBody>
      </p:sp>
      <p:sp>
        <p:nvSpPr>
          <p:cNvPr id="24" name="원호 23"/>
          <p:cNvSpPr/>
          <p:nvPr/>
        </p:nvSpPr>
        <p:spPr>
          <a:xfrm>
            <a:off x="6254150" y="2542568"/>
            <a:ext cx="1778000" cy="1778000"/>
          </a:xfrm>
          <a:prstGeom prst="arc">
            <a:avLst>
              <a:gd name="adj1" fmla="val 10776856"/>
              <a:gd name="adj2" fmla="val 15774"/>
            </a:avLst>
          </a:prstGeom>
          <a:ln w="127000">
            <a:solidFill>
              <a:srgbClr val="70A9F0"/>
            </a:solidFill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7" name="타원 26"/>
          <p:cNvSpPr/>
          <p:nvPr/>
        </p:nvSpPr>
        <p:spPr>
          <a:xfrm>
            <a:off x="8704503" y="2495738"/>
            <a:ext cx="2058435" cy="1866524"/>
          </a:xfrm>
          <a:prstGeom prst="ellipse">
            <a:avLst/>
          </a:prstGeom>
          <a:solidFill>
            <a:schemeClr val="bg1"/>
          </a:solidFill>
          <a:ln w="34925">
            <a:solidFill>
              <a:srgbClr val="E8EDF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srgbClr val="5B9BD5">
                    <a:lumMod val="75000"/>
                  </a:srgbClr>
                </a:solidFill>
                <a:cs typeface="Aharoni" panose="02010803020104030203" pitchFamily="2" charset="-79"/>
              </a:rPr>
              <a:t>Process N</a:t>
            </a:r>
          </a:p>
        </p:txBody>
      </p:sp>
      <p:cxnSp>
        <p:nvCxnSpPr>
          <p:cNvPr id="29" name="직선 연결선 28"/>
          <p:cNvCxnSpPr/>
          <p:nvPr/>
        </p:nvCxnSpPr>
        <p:spPr>
          <a:xfrm>
            <a:off x="8230480" y="3428998"/>
            <a:ext cx="288000" cy="1"/>
          </a:xfrm>
          <a:prstGeom prst="line">
            <a:avLst/>
          </a:prstGeom>
          <a:ln w="19050"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>
            <a:extLst>
              <a:ext uri="{FF2B5EF4-FFF2-40B4-BE49-F238E27FC236}">
                <a16:creationId xmlns:a16="http://schemas.microsoft.com/office/drawing/2014/main" id="{8C4BF64C-C1F7-4C7B-885F-F806390BDC75}"/>
              </a:ext>
            </a:extLst>
          </p:cNvPr>
          <p:cNvCxnSpPr/>
          <p:nvPr/>
        </p:nvCxnSpPr>
        <p:spPr>
          <a:xfrm>
            <a:off x="3420190" y="3428998"/>
            <a:ext cx="288000" cy="1"/>
          </a:xfrm>
          <a:prstGeom prst="line">
            <a:avLst/>
          </a:prstGeom>
          <a:ln w="19050"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>
            <a:extLst>
              <a:ext uri="{FF2B5EF4-FFF2-40B4-BE49-F238E27FC236}">
                <a16:creationId xmlns:a16="http://schemas.microsoft.com/office/drawing/2014/main" id="{5F181D3D-7928-456E-BFE3-7E408ED74F7A}"/>
              </a:ext>
            </a:extLst>
          </p:cNvPr>
          <p:cNvCxnSpPr/>
          <p:nvPr/>
        </p:nvCxnSpPr>
        <p:spPr>
          <a:xfrm>
            <a:off x="5786570" y="3428997"/>
            <a:ext cx="288000" cy="1"/>
          </a:xfrm>
          <a:prstGeom prst="line">
            <a:avLst/>
          </a:prstGeom>
          <a:ln w="19050"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6153D244-EFCD-4293-82E4-61DD186A4B7B}"/>
              </a:ext>
            </a:extLst>
          </p:cNvPr>
          <p:cNvSpPr/>
          <p:nvPr/>
        </p:nvSpPr>
        <p:spPr>
          <a:xfrm>
            <a:off x="1057875" y="5212278"/>
            <a:ext cx="10352668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800" b="1" dirty="0">
                <a:solidFill>
                  <a:srgbClr val="70A9F0"/>
                </a:solidFill>
              </a:rPr>
              <a:t>데이터를 중심</a:t>
            </a:r>
            <a:r>
              <a:rPr lang="ko-KR" altLang="en-US" sz="2800" dirty="0"/>
              <a:t>으로 함수를 구현하여 순차적으로 프로그램 진행</a:t>
            </a:r>
            <a:endParaRPr lang="en-US" altLang="ko-KR" sz="2800" dirty="0"/>
          </a:p>
        </p:txBody>
      </p:sp>
    </p:spTree>
    <p:extLst>
      <p:ext uri="{BB962C8B-B14F-4D97-AF65-F5344CB8AC3E}">
        <p14:creationId xmlns:p14="http://schemas.microsoft.com/office/powerpoint/2010/main" val="3469414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오른쪽 대괄호 5"/>
          <p:cNvSpPr/>
          <p:nvPr/>
        </p:nvSpPr>
        <p:spPr>
          <a:xfrm rot="16200000">
            <a:off x="2079625" y="-727075"/>
            <a:ext cx="457200" cy="3028950"/>
          </a:xfrm>
          <a:prstGeom prst="rightBracket">
            <a:avLst>
              <a:gd name="adj" fmla="val 0"/>
            </a:avLst>
          </a:prstGeom>
          <a:ln>
            <a:solidFill>
              <a:srgbClr val="70A9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cxnSp>
        <p:nvCxnSpPr>
          <p:cNvPr id="8" name="직선 연결선 7"/>
          <p:cNvCxnSpPr>
            <a:stCxn id="6" idx="1"/>
          </p:cNvCxnSpPr>
          <p:nvPr/>
        </p:nvCxnSpPr>
        <p:spPr>
          <a:xfrm>
            <a:off x="3822700" y="1016000"/>
            <a:ext cx="729818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1605150" y="648900"/>
            <a:ext cx="1406154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500" b="1" kern="0" dirty="0">
                <a:solidFill>
                  <a:srgbClr val="70A9F0"/>
                </a:solidFill>
              </a:rPr>
              <a:t>절차지향 언어</a:t>
            </a:r>
            <a:endParaRPr lang="ko-KR" altLang="en-US" sz="1500" dirty="0">
              <a:solidFill>
                <a:srgbClr val="70A9F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667ED8E-FD02-4DF2-AAD4-98D4239E2BF3}"/>
              </a:ext>
            </a:extLst>
          </p:cNvPr>
          <p:cNvSpPr txBox="1"/>
          <p:nvPr/>
        </p:nvSpPr>
        <p:spPr>
          <a:xfrm>
            <a:off x="965097" y="1604085"/>
            <a:ext cx="1538000" cy="574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b="1" dirty="0">
                <a:solidFill>
                  <a:srgbClr val="70A9F0"/>
                </a:solidFill>
              </a:rPr>
              <a:t>장점</a:t>
            </a:r>
            <a:endParaRPr lang="en-US" altLang="ko-KR" sz="2400" b="1" dirty="0">
              <a:solidFill>
                <a:srgbClr val="70A9F0"/>
              </a:solidFill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50E23073-8AD6-410C-ABD6-59938A528BE0}"/>
              </a:ext>
            </a:extLst>
          </p:cNvPr>
          <p:cNvSpPr/>
          <p:nvPr/>
        </p:nvSpPr>
        <p:spPr>
          <a:xfrm>
            <a:off x="965097" y="2240274"/>
            <a:ext cx="4897495" cy="5581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Aharoni" panose="02010803020104030203" pitchFamily="2" charset="-79"/>
              </a:rPr>
              <a:t>컴퓨터의 처리구조와 유사해 실행속도가 빠름</a:t>
            </a:r>
            <a:endParaRPr lang="en-US" altLang="ko-KR" dirty="0">
              <a:solidFill>
                <a:schemeClr val="tx1">
                  <a:lumMod val="85000"/>
                  <a:lumOff val="1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F82E5E1-555A-4438-934B-25A5CEA09F95}"/>
              </a:ext>
            </a:extLst>
          </p:cNvPr>
          <p:cNvSpPr txBox="1"/>
          <p:nvPr/>
        </p:nvSpPr>
        <p:spPr>
          <a:xfrm>
            <a:off x="965097" y="3572163"/>
            <a:ext cx="1538000" cy="574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b="1" dirty="0">
                <a:solidFill>
                  <a:srgbClr val="70A9F0"/>
                </a:solidFill>
              </a:rPr>
              <a:t>단점</a:t>
            </a:r>
            <a:endParaRPr lang="en-US" altLang="ko-KR" sz="2400" b="1" dirty="0">
              <a:solidFill>
                <a:srgbClr val="70A9F0"/>
              </a:solidFill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3A294EB3-3A1F-4E4D-ADF4-DE8E8E1065C6}"/>
              </a:ext>
            </a:extLst>
          </p:cNvPr>
          <p:cNvSpPr/>
          <p:nvPr/>
        </p:nvSpPr>
        <p:spPr>
          <a:xfrm>
            <a:off x="965097" y="4197195"/>
            <a:ext cx="8158003" cy="16661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Aharoni" panose="02010803020104030203" pitchFamily="2" charset="-79"/>
              </a:rPr>
              <a:t>유지보수 어려움</a:t>
            </a:r>
            <a:endParaRPr lang="en-US" altLang="ko-KR" dirty="0">
              <a:solidFill>
                <a:schemeClr val="tx1">
                  <a:lumMod val="85000"/>
                  <a:lumOff val="15000"/>
                </a:schemeClr>
              </a:solidFill>
              <a:cs typeface="Aharoni" panose="02010803020104030203" pitchFamily="2" charset="-79"/>
            </a:endParaRPr>
          </a:p>
          <a:p>
            <a:pPr>
              <a:lnSpc>
                <a:spcPct val="200000"/>
              </a:lnSpc>
            </a:pPr>
            <a:r>
              <a:rPr lang="ko-KR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Aharoni" panose="02010803020104030203" pitchFamily="2" charset="-79"/>
              </a:rPr>
              <a:t>실행 순서가 정해져 있으므로 코드의 순서가 바뀌면 동일한 결과 보장 어려움</a:t>
            </a:r>
            <a:endParaRPr lang="en-US" altLang="ko-KR" dirty="0">
              <a:solidFill>
                <a:schemeClr val="tx1">
                  <a:lumMod val="85000"/>
                  <a:lumOff val="15000"/>
                </a:schemeClr>
              </a:solidFill>
              <a:cs typeface="Aharoni" panose="02010803020104030203" pitchFamily="2" charset="-79"/>
            </a:endParaRPr>
          </a:p>
          <a:p>
            <a:pPr>
              <a:lnSpc>
                <a:spcPct val="200000"/>
              </a:lnSpc>
            </a:pPr>
            <a:r>
              <a:rPr lang="ko-KR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Aharoni" panose="02010803020104030203" pitchFamily="2" charset="-79"/>
              </a:rPr>
              <a:t>디버깅 어려움</a:t>
            </a:r>
            <a:endParaRPr lang="en-US" altLang="ko-KR" dirty="0">
              <a:solidFill>
                <a:schemeClr val="tx1">
                  <a:lumMod val="85000"/>
                  <a:lumOff val="1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88436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오른쪽 대괄호 5"/>
          <p:cNvSpPr/>
          <p:nvPr/>
        </p:nvSpPr>
        <p:spPr>
          <a:xfrm rot="16200000">
            <a:off x="2079625" y="-727075"/>
            <a:ext cx="457200" cy="3028950"/>
          </a:xfrm>
          <a:prstGeom prst="rightBracket">
            <a:avLst>
              <a:gd name="adj" fmla="val 0"/>
            </a:avLst>
          </a:prstGeom>
          <a:ln>
            <a:solidFill>
              <a:srgbClr val="70A9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cxnSp>
        <p:nvCxnSpPr>
          <p:cNvPr id="8" name="직선 연결선 7"/>
          <p:cNvCxnSpPr>
            <a:stCxn id="6" idx="1"/>
          </p:cNvCxnSpPr>
          <p:nvPr/>
        </p:nvCxnSpPr>
        <p:spPr>
          <a:xfrm>
            <a:off x="3822700" y="1016000"/>
            <a:ext cx="729818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1605151" y="648900"/>
            <a:ext cx="1406154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500" b="1" kern="0" dirty="0">
                <a:solidFill>
                  <a:srgbClr val="70A9F0"/>
                </a:solidFill>
              </a:rPr>
              <a:t>객체지향 언어</a:t>
            </a:r>
            <a:endParaRPr lang="ko-KR" altLang="en-US" sz="1500" dirty="0">
              <a:solidFill>
                <a:srgbClr val="70A9F0"/>
              </a:solidFill>
            </a:endParaRPr>
          </a:p>
        </p:txBody>
      </p:sp>
      <p:sp>
        <p:nvSpPr>
          <p:cNvPr id="19" name="타원 18"/>
          <p:cNvSpPr/>
          <p:nvPr/>
        </p:nvSpPr>
        <p:spPr>
          <a:xfrm>
            <a:off x="1448140" y="2495738"/>
            <a:ext cx="2388534" cy="2397968"/>
          </a:xfrm>
          <a:prstGeom prst="ellipse">
            <a:avLst/>
          </a:prstGeom>
          <a:solidFill>
            <a:schemeClr val="bg1"/>
          </a:solidFill>
          <a:ln w="34925">
            <a:solidFill>
              <a:srgbClr val="E8EDF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400" b="1" dirty="0">
                <a:solidFill>
                  <a:srgbClr val="5B9BD5">
                    <a:lumMod val="75000"/>
                  </a:srgbClr>
                </a:solidFill>
                <a:cs typeface="Aharoni" panose="02010803020104030203" pitchFamily="2" charset="-79"/>
              </a:rPr>
              <a:t>캡슐화</a:t>
            </a:r>
            <a:endParaRPr lang="en-US" altLang="ko-KR" sz="200" b="1" dirty="0">
              <a:solidFill>
                <a:srgbClr val="5B9BD5">
                  <a:lumMod val="75000"/>
                </a:srgbClr>
              </a:solidFill>
              <a:cs typeface="Aharoni" panose="02010803020104030203" pitchFamily="2" charset="-79"/>
            </a:endParaRPr>
          </a:p>
        </p:txBody>
      </p:sp>
      <p:sp>
        <p:nvSpPr>
          <p:cNvPr id="20" name="원호 19"/>
          <p:cNvSpPr/>
          <p:nvPr/>
        </p:nvSpPr>
        <p:spPr>
          <a:xfrm>
            <a:off x="1492589" y="2542567"/>
            <a:ext cx="2275253" cy="2284239"/>
          </a:xfrm>
          <a:prstGeom prst="arc">
            <a:avLst>
              <a:gd name="adj1" fmla="val 10776856"/>
              <a:gd name="adj2" fmla="val 15774"/>
            </a:avLst>
          </a:prstGeom>
          <a:ln w="127000">
            <a:solidFill>
              <a:srgbClr val="70A9F0"/>
            </a:solidFill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1" name="타원 20"/>
          <p:cNvSpPr/>
          <p:nvPr/>
        </p:nvSpPr>
        <p:spPr>
          <a:xfrm>
            <a:off x="4690854" y="2428838"/>
            <a:ext cx="2388534" cy="2397968"/>
          </a:xfrm>
          <a:prstGeom prst="ellipse">
            <a:avLst/>
          </a:prstGeom>
          <a:solidFill>
            <a:schemeClr val="bg1"/>
          </a:solidFill>
          <a:ln w="34925">
            <a:solidFill>
              <a:srgbClr val="E8EDF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400" b="1" dirty="0">
                <a:solidFill>
                  <a:srgbClr val="5B9BD5">
                    <a:lumMod val="75000"/>
                  </a:srgbClr>
                </a:solidFill>
                <a:cs typeface="Aharoni" panose="02010803020104030203" pitchFamily="2" charset="-79"/>
              </a:rPr>
              <a:t>상속</a:t>
            </a:r>
            <a:endParaRPr lang="en-US" altLang="ko-KR" sz="200" b="1" dirty="0">
              <a:solidFill>
                <a:srgbClr val="5B9BD5">
                  <a:lumMod val="75000"/>
                </a:srgbClr>
              </a:solidFill>
              <a:cs typeface="Aharoni" panose="02010803020104030203" pitchFamily="2" charset="-79"/>
            </a:endParaRPr>
          </a:p>
        </p:txBody>
      </p:sp>
      <p:sp>
        <p:nvSpPr>
          <p:cNvPr id="22" name="원호 21"/>
          <p:cNvSpPr/>
          <p:nvPr/>
        </p:nvSpPr>
        <p:spPr>
          <a:xfrm flipV="1">
            <a:off x="4735303" y="2475667"/>
            <a:ext cx="2275253" cy="2284239"/>
          </a:xfrm>
          <a:prstGeom prst="arc">
            <a:avLst>
              <a:gd name="adj1" fmla="val 10776856"/>
              <a:gd name="adj2" fmla="val 15774"/>
            </a:avLst>
          </a:prstGeom>
          <a:ln w="127000">
            <a:solidFill>
              <a:srgbClr val="A8CEF5"/>
            </a:solidFill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3" name="타원 22"/>
          <p:cNvSpPr/>
          <p:nvPr/>
        </p:nvSpPr>
        <p:spPr>
          <a:xfrm>
            <a:off x="7933569" y="2428838"/>
            <a:ext cx="2388534" cy="2397968"/>
          </a:xfrm>
          <a:prstGeom prst="ellipse">
            <a:avLst/>
          </a:prstGeom>
          <a:solidFill>
            <a:schemeClr val="bg1"/>
          </a:solidFill>
          <a:ln w="34925">
            <a:solidFill>
              <a:srgbClr val="E8EDF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400" b="1" dirty="0" err="1">
                <a:solidFill>
                  <a:srgbClr val="5B9BD5">
                    <a:lumMod val="75000"/>
                  </a:srgbClr>
                </a:solidFill>
                <a:cs typeface="Aharoni" panose="02010803020104030203" pitchFamily="2" charset="-79"/>
              </a:rPr>
              <a:t>다형성</a:t>
            </a:r>
            <a:endParaRPr lang="en-US" altLang="ko-KR" sz="2400" b="1" dirty="0">
              <a:solidFill>
                <a:srgbClr val="5B9BD5">
                  <a:lumMod val="75000"/>
                </a:srgbClr>
              </a:solidFill>
              <a:cs typeface="Aharoni" panose="02010803020104030203" pitchFamily="2" charset="-79"/>
            </a:endParaRPr>
          </a:p>
        </p:txBody>
      </p:sp>
      <p:sp>
        <p:nvSpPr>
          <p:cNvPr id="24" name="원호 23"/>
          <p:cNvSpPr/>
          <p:nvPr/>
        </p:nvSpPr>
        <p:spPr>
          <a:xfrm>
            <a:off x="7978018" y="2475667"/>
            <a:ext cx="2275253" cy="2284239"/>
          </a:xfrm>
          <a:prstGeom prst="arc">
            <a:avLst>
              <a:gd name="adj1" fmla="val 10776856"/>
              <a:gd name="adj2" fmla="val 15774"/>
            </a:avLst>
          </a:prstGeom>
          <a:ln w="127000">
            <a:solidFill>
              <a:srgbClr val="70A9F0"/>
            </a:solidFill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651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오른쪽 대괄호 5"/>
          <p:cNvSpPr/>
          <p:nvPr/>
        </p:nvSpPr>
        <p:spPr>
          <a:xfrm rot="16200000">
            <a:off x="2079625" y="-727075"/>
            <a:ext cx="457200" cy="3028950"/>
          </a:xfrm>
          <a:prstGeom prst="rightBracket">
            <a:avLst>
              <a:gd name="adj" fmla="val 0"/>
            </a:avLst>
          </a:prstGeom>
          <a:ln>
            <a:solidFill>
              <a:srgbClr val="70A9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cxnSp>
        <p:nvCxnSpPr>
          <p:cNvPr id="8" name="직선 연결선 7"/>
          <p:cNvCxnSpPr>
            <a:stCxn id="6" idx="1"/>
          </p:cNvCxnSpPr>
          <p:nvPr/>
        </p:nvCxnSpPr>
        <p:spPr>
          <a:xfrm>
            <a:off x="3822700" y="1016000"/>
            <a:ext cx="729818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1605151" y="648900"/>
            <a:ext cx="1406154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500" b="1" kern="0" dirty="0">
                <a:solidFill>
                  <a:srgbClr val="70A9F0"/>
                </a:solidFill>
              </a:rPr>
              <a:t>객체지향 언어</a:t>
            </a:r>
            <a:endParaRPr lang="ko-KR" altLang="en-US" sz="1500" dirty="0">
              <a:solidFill>
                <a:srgbClr val="70A9F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667ED8E-FD02-4DF2-AAD4-98D4239E2BF3}"/>
              </a:ext>
            </a:extLst>
          </p:cNvPr>
          <p:cNvSpPr txBox="1"/>
          <p:nvPr/>
        </p:nvSpPr>
        <p:spPr>
          <a:xfrm>
            <a:off x="965097" y="1461880"/>
            <a:ext cx="1538000" cy="574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b="1" dirty="0">
                <a:solidFill>
                  <a:srgbClr val="70A9F0"/>
                </a:solidFill>
              </a:rPr>
              <a:t>장점</a:t>
            </a:r>
            <a:endParaRPr lang="en-US" altLang="ko-KR" sz="2400" b="1" dirty="0">
              <a:solidFill>
                <a:srgbClr val="70A9F0"/>
              </a:solidFill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50E23073-8AD6-410C-ABD6-59938A528BE0}"/>
              </a:ext>
            </a:extLst>
          </p:cNvPr>
          <p:cNvSpPr/>
          <p:nvPr/>
        </p:nvSpPr>
        <p:spPr>
          <a:xfrm>
            <a:off x="965097" y="1929180"/>
            <a:ext cx="7212231" cy="2220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Aharoni" panose="02010803020104030203" pitchFamily="2" charset="-79"/>
              </a:rPr>
              <a:t>신뢰성 있는 소프트웨어 작성 가능</a:t>
            </a:r>
            <a:r>
              <a:rPr lang="en-US" altLang="ko-KR" dirty="0">
                <a:solidFill>
                  <a:schemeClr val="tx1">
                    <a:lumMod val="85000"/>
                    <a:lumOff val="15000"/>
                  </a:schemeClr>
                </a:solidFill>
                <a:cs typeface="Aharoni" panose="02010803020104030203" pitchFamily="2" charset="-79"/>
              </a:rPr>
              <a:t>(</a:t>
            </a:r>
            <a:r>
              <a:rPr lang="ko-KR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Aharoni" panose="02010803020104030203" pitchFamily="2" charset="-79"/>
              </a:rPr>
              <a:t>개발자가 만든 데이터 신뢰 가능</a:t>
            </a:r>
            <a:r>
              <a:rPr lang="en-US" altLang="ko-KR" dirty="0">
                <a:solidFill>
                  <a:schemeClr val="tx1">
                    <a:lumMod val="85000"/>
                    <a:lumOff val="15000"/>
                  </a:schemeClr>
                </a:solidFill>
                <a:cs typeface="Aharoni" panose="02010803020104030203" pitchFamily="2" charset="-79"/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ko-KR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Aharoni" panose="02010803020104030203" pitchFamily="2" charset="-79"/>
              </a:rPr>
              <a:t>코드 재사용이 쉬움</a:t>
            </a:r>
            <a:endParaRPr lang="en-US" altLang="ko-KR" dirty="0">
              <a:solidFill>
                <a:schemeClr val="tx1">
                  <a:lumMod val="85000"/>
                  <a:lumOff val="15000"/>
                </a:schemeClr>
              </a:solidFill>
              <a:cs typeface="Aharoni" panose="02010803020104030203" pitchFamily="2" charset="-79"/>
            </a:endParaRPr>
          </a:p>
          <a:p>
            <a:pPr>
              <a:lnSpc>
                <a:spcPct val="200000"/>
              </a:lnSpc>
            </a:pPr>
            <a:r>
              <a:rPr lang="ko-KR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Aharoni" panose="02010803020104030203" pitchFamily="2" charset="-79"/>
              </a:rPr>
              <a:t>업그레이드 쉬움</a:t>
            </a:r>
            <a:endParaRPr lang="en-US" altLang="ko-KR" dirty="0">
              <a:solidFill>
                <a:schemeClr val="tx1">
                  <a:lumMod val="85000"/>
                  <a:lumOff val="15000"/>
                </a:schemeClr>
              </a:solidFill>
              <a:cs typeface="Aharoni" panose="02010803020104030203" pitchFamily="2" charset="-79"/>
            </a:endParaRPr>
          </a:p>
          <a:p>
            <a:pPr>
              <a:lnSpc>
                <a:spcPct val="200000"/>
              </a:lnSpc>
            </a:pPr>
            <a:r>
              <a:rPr lang="ko-KR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Aharoni" panose="02010803020104030203" pitchFamily="2" charset="-79"/>
              </a:rPr>
              <a:t>디버깅 쉬움</a:t>
            </a:r>
            <a:endParaRPr lang="en-US" altLang="ko-KR" dirty="0">
              <a:solidFill>
                <a:schemeClr val="tx1">
                  <a:lumMod val="85000"/>
                  <a:lumOff val="1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F82E5E1-555A-4438-934B-25A5CEA09F95}"/>
              </a:ext>
            </a:extLst>
          </p:cNvPr>
          <p:cNvSpPr txBox="1"/>
          <p:nvPr/>
        </p:nvSpPr>
        <p:spPr>
          <a:xfrm>
            <a:off x="965097" y="4491203"/>
            <a:ext cx="1538000" cy="574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b="1" dirty="0">
                <a:solidFill>
                  <a:srgbClr val="70A9F0"/>
                </a:solidFill>
              </a:rPr>
              <a:t>단점</a:t>
            </a:r>
            <a:endParaRPr lang="en-US" altLang="ko-KR" sz="2400" b="1" dirty="0">
              <a:solidFill>
                <a:srgbClr val="70A9F0"/>
              </a:solidFill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3A294EB3-3A1F-4E4D-ADF4-DE8E8E1065C6}"/>
              </a:ext>
            </a:extLst>
          </p:cNvPr>
          <p:cNvSpPr/>
          <p:nvPr/>
        </p:nvSpPr>
        <p:spPr>
          <a:xfrm>
            <a:off x="965097" y="5022147"/>
            <a:ext cx="3348994" cy="1112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Aharoni" panose="02010803020104030203" pitchFamily="2" charset="-79"/>
              </a:rPr>
              <a:t>처리속도가 절차지향보다 느림</a:t>
            </a:r>
            <a:endParaRPr lang="en-US" altLang="ko-KR" dirty="0">
              <a:solidFill>
                <a:schemeClr val="tx1">
                  <a:lumMod val="85000"/>
                  <a:lumOff val="15000"/>
                </a:schemeClr>
              </a:solidFill>
              <a:cs typeface="Aharoni" panose="02010803020104030203" pitchFamily="2" charset="-79"/>
            </a:endParaRPr>
          </a:p>
          <a:p>
            <a:pPr>
              <a:lnSpc>
                <a:spcPct val="200000"/>
              </a:lnSpc>
            </a:pPr>
            <a:r>
              <a:rPr lang="ko-KR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Aharoni" panose="02010803020104030203" pitchFamily="2" charset="-79"/>
              </a:rPr>
              <a:t>설계에 많은 시간 소요</a:t>
            </a:r>
            <a:endParaRPr lang="en-US" altLang="ko-KR" dirty="0">
              <a:solidFill>
                <a:schemeClr val="tx1">
                  <a:lumMod val="85000"/>
                  <a:lumOff val="1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06608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오른쪽 대괄호 5"/>
          <p:cNvSpPr/>
          <p:nvPr/>
        </p:nvSpPr>
        <p:spPr>
          <a:xfrm rot="16200000">
            <a:off x="2079625" y="-727075"/>
            <a:ext cx="457200" cy="3028950"/>
          </a:xfrm>
          <a:prstGeom prst="rightBracket">
            <a:avLst>
              <a:gd name="adj" fmla="val 0"/>
            </a:avLst>
          </a:prstGeom>
          <a:ln>
            <a:solidFill>
              <a:srgbClr val="70A9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cxnSp>
        <p:nvCxnSpPr>
          <p:cNvPr id="8" name="직선 연결선 7"/>
          <p:cNvCxnSpPr>
            <a:stCxn id="6" idx="1"/>
          </p:cNvCxnSpPr>
          <p:nvPr/>
        </p:nvCxnSpPr>
        <p:spPr>
          <a:xfrm>
            <a:off x="3822700" y="1016000"/>
            <a:ext cx="729818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1605151" y="648900"/>
            <a:ext cx="1406154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500" b="1" kern="0" dirty="0">
                <a:solidFill>
                  <a:srgbClr val="70A9F0"/>
                </a:solidFill>
              </a:rPr>
              <a:t>객체지향 언어</a:t>
            </a:r>
            <a:endParaRPr lang="ko-KR" altLang="en-US" sz="1500" dirty="0">
              <a:solidFill>
                <a:srgbClr val="70A9F0"/>
              </a:solidFill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1357E447-9025-4043-8CBC-1697ED2527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6750" y="1127039"/>
            <a:ext cx="7545480" cy="5337985"/>
          </a:xfrm>
          <a:prstGeom prst="rect">
            <a:avLst/>
          </a:prstGeom>
        </p:spPr>
      </p:pic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A7EA8DD6-3364-403E-B685-4D6232652380}"/>
              </a:ext>
            </a:extLst>
          </p:cNvPr>
          <p:cNvSpPr/>
          <p:nvPr/>
        </p:nvSpPr>
        <p:spPr>
          <a:xfrm>
            <a:off x="577806" y="3317649"/>
            <a:ext cx="1961965" cy="76347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데이터 중심</a:t>
            </a:r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33AF4810-6CB1-4CD1-9598-064E9954E47C}"/>
              </a:ext>
            </a:extLst>
          </p:cNvPr>
          <p:cNvSpPr/>
          <p:nvPr/>
        </p:nvSpPr>
        <p:spPr>
          <a:xfrm>
            <a:off x="9652229" y="3317650"/>
            <a:ext cx="1961965" cy="76347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기능 중심</a:t>
            </a:r>
          </a:p>
        </p:txBody>
      </p:sp>
    </p:spTree>
    <p:extLst>
      <p:ext uri="{BB962C8B-B14F-4D97-AF65-F5344CB8AC3E}">
        <p14:creationId xmlns:p14="http://schemas.microsoft.com/office/powerpoint/2010/main" val="1594190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오른쪽 대괄호 5"/>
          <p:cNvSpPr/>
          <p:nvPr/>
        </p:nvSpPr>
        <p:spPr>
          <a:xfrm rot="16200000">
            <a:off x="2079625" y="-727075"/>
            <a:ext cx="457200" cy="3028950"/>
          </a:xfrm>
          <a:prstGeom prst="rightBracket">
            <a:avLst>
              <a:gd name="adj" fmla="val 0"/>
            </a:avLst>
          </a:prstGeom>
          <a:ln>
            <a:solidFill>
              <a:srgbClr val="70A9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cxnSp>
        <p:nvCxnSpPr>
          <p:cNvPr id="8" name="직선 연결선 7"/>
          <p:cNvCxnSpPr>
            <a:stCxn id="6" idx="1"/>
          </p:cNvCxnSpPr>
          <p:nvPr/>
        </p:nvCxnSpPr>
        <p:spPr>
          <a:xfrm>
            <a:off x="3822700" y="1016000"/>
            <a:ext cx="729818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1605151" y="648900"/>
            <a:ext cx="1406154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500" b="1" kern="0" dirty="0">
                <a:solidFill>
                  <a:srgbClr val="70A9F0"/>
                </a:solidFill>
              </a:rPr>
              <a:t>객체지향 언어</a:t>
            </a:r>
            <a:endParaRPr lang="ko-KR" altLang="en-US" sz="1500" dirty="0">
              <a:solidFill>
                <a:srgbClr val="70A9F0"/>
              </a:solidFill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6FC3BCF5-D0B2-4D5D-B8B0-B3C513E772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783" y="1230428"/>
            <a:ext cx="3852780" cy="5221209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8438DB8F-DEF6-4E29-9EB7-B22D7077C6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3191" y="1242338"/>
            <a:ext cx="3852779" cy="5196153"/>
          </a:xfrm>
          <a:prstGeom prst="rect">
            <a:avLst/>
          </a:prstGeom>
        </p:spPr>
      </p:pic>
      <p:sp>
        <p:nvSpPr>
          <p:cNvPr id="12" name="화살표: 오른쪽 11">
            <a:extLst>
              <a:ext uri="{FF2B5EF4-FFF2-40B4-BE49-F238E27FC236}">
                <a16:creationId xmlns:a16="http://schemas.microsoft.com/office/drawing/2014/main" id="{F8B9DC8F-B260-476B-A0B3-FC53407B7AEC}"/>
              </a:ext>
            </a:extLst>
          </p:cNvPr>
          <p:cNvSpPr/>
          <p:nvPr/>
        </p:nvSpPr>
        <p:spPr>
          <a:xfrm>
            <a:off x="5005261" y="3324113"/>
            <a:ext cx="1935332" cy="4327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D7F11E-BAA4-4911-A1BE-00E93705461A}"/>
              </a:ext>
            </a:extLst>
          </p:cNvPr>
          <p:cNvSpPr txBox="1"/>
          <p:nvPr/>
        </p:nvSpPr>
        <p:spPr>
          <a:xfrm>
            <a:off x="5230163" y="3067171"/>
            <a:ext cx="1461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err="1">
                <a:solidFill>
                  <a:srgbClr val="FF0000"/>
                </a:solidFill>
              </a:rPr>
              <a:t>반복문</a:t>
            </a:r>
            <a:r>
              <a:rPr lang="ko-KR" altLang="en-US" b="1" dirty="0">
                <a:solidFill>
                  <a:srgbClr val="FF0000"/>
                </a:solidFill>
              </a:rPr>
              <a:t> 사용</a:t>
            </a:r>
          </a:p>
        </p:txBody>
      </p:sp>
    </p:spTree>
    <p:extLst>
      <p:ext uri="{BB962C8B-B14F-4D97-AF65-F5344CB8AC3E}">
        <p14:creationId xmlns:p14="http://schemas.microsoft.com/office/powerpoint/2010/main" val="2396560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오른쪽 대괄호 5"/>
          <p:cNvSpPr/>
          <p:nvPr/>
        </p:nvSpPr>
        <p:spPr>
          <a:xfrm rot="16200000">
            <a:off x="2079625" y="-727075"/>
            <a:ext cx="457200" cy="3028950"/>
          </a:xfrm>
          <a:prstGeom prst="rightBracket">
            <a:avLst>
              <a:gd name="adj" fmla="val 0"/>
            </a:avLst>
          </a:prstGeom>
          <a:ln>
            <a:solidFill>
              <a:srgbClr val="70A9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cxnSp>
        <p:nvCxnSpPr>
          <p:cNvPr id="8" name="직선 연결선 7"/>
          <p:cNvCxnSpPr>
            <a:stCxn id="6" idx="1"/>
          </p:cNvCxnSpPr>
          <p:nvPr/>
        </p:nvCxnSpPr>
        <p:spPr>
          <a:xfrm>
            <a:off x="3822700" y="1016000"/>
            <a:ext cx="729818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1605151" y="648900"/>
            <a:ext cx="1406154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500" b="1" kern="0" dirty="0">
                <a:solidFill>
                  <a:srgbClr val="70A9F0"/>
                </a:solidFill>
              </a:rPr>
              <a:t>객체지향 언어</a:t>
            </a:r>
            <a:endParaRPr lang="ko-KR" altLang="en-US" sz="1500" dirty="0">
              <a:solidFill>
                <a:srgbClr val="70A9F0"/>
              </a:solidFill>
            </a:endParaRPr>
          </a:p>
        </p:txBody>
      </p:sp>
      <p:pic>
        <p:nvPicPr>
          <p:cNvPr id="14" name="그림 13">
            <a:extLst>
              <a:ext uri="{FF2B5EF4-FFF2-40B4-BE49-F238E27FC236}">
                <a16:creationId xmlns:a16="http://schemas.microsoft.com/office/drawing/2014/main" id="{86AAB9A6-825E-43BE-8DFF-D0D26E8E2C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1305" y="1225890"/>
            <a:ext cx="5755948" cy="527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71327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200</Words>
  <Application>Microsoft Office PowerPoint</Application>
  <PresentationFormat>와이드스크린</PresentationFormat>
  <Paragraphs>83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8" baseType="lpstr">
      <vt:lpstr>맑은 고딕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조땡</dc:creator>
  <cp:lastModifiedBy>정현지</cp:lastModifiedBy>
  <cp:revision>7</cp:revision>
  <dcterms:created xsi:type="dcterms:W3CDTF">2020-02-14T03:17:50Z</dcterms:created>
  <dcterms:modified xsi:type="dcterms:W3CDTF">2021-03-19T06:41:03Z</dcterms:modified>
</cp:coreProperties>
</file>