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7"/>
  </p:notesMasterIdLst>
  <p:sldIdLst>
    <p:sldId id="256" r:id="rId3"/>
    <p:sldId id="300" r:id="rId4"/>
    <p:sldId id="314" r:id="rId5"/>
    <p:sldId id="315" r:id="rId6"/>
    <p:sldId id="316" r:id="rId7"/>
    <p:sldId id="317" r:id="rId8"/>
    <p:sldId id="286" r:id="rId9"/>
    <p:sldId id="287" r:id="rId10"/>
    <p:sldId id="318" r:id="rId11"/>
    <p:sldId id="319" r:id="rId12"/>
    <p:sldId id="313" r:id="rId13"/>
    <p:sldId id="322" r:id="rId14"/>
    <p:sldId id="320" r:id="rId15"/>
    <p:sldId id="32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300"/>
            <p14:sldId id="314"/>
            <p14:sldId id="315"/>
            <p14:sldId id="316"/>
            <p14:sldId id="317"/>
            <p14:sldId id="286"/>
            <p14:sldId id="287"/>
            <p14:sldId id="318"/>
            <p14:sldId id="319"/>
            <p14:sldId id="313"/>
            <p14:sldId id="322"/>
            <p14:sldId id="320"/>
            <p14:sldId id="323"/>
          </p14:sldIdLst>
        </p14:section>
        <p14:section name="Design, Impress, Work Together" id="{B9B51309-D148-4332-87C2-07BE32FBCA3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B4A6"/>
    <a:srgbClr val="734F29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7" autoAdjust="0"/>
    <p:restoredTop sz="96405" autoAdjust="0"/>
  </p:normalViewPr>
  <p:slideViewPr>
    <p:cSldViewPr snapToGrid="0">
      <p:cViewPr varScale="1">
        <p:scale>
          <a:sx n="151" d="100"/>
          <a:sy n="151" d="100"/>
        </p:scale>
        <p:origin x="22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Review</a:t>
            </a:r>
            <a:endParaRPr 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  <a:r>
              <a:rPr lang="ko-KR" altLang="en-US" dirty="0"/>
              <a:t> </a:t>
            </a:r>
            <a:r>
              <a:rPr lang="en-US" altLang="ko-KR" dirty="0" err="1" smtClean="0"/>
              <a:t>Artineer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The meaning of weight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116000" y="1808885"/>
            <a:ext cx="6713826" cy="4625709"/>
            <a:chOff x="3424952" y="1872893"/>
            <a:chExt cx="6713826" cy="4625709"/>
          </a:xfrm>
        </p:grpSpPr>
        <p:grpSp>
          <p:nvGrpSpPr>
            <p:cNvPr id="16" name="그룹 15"/>
            <p:cNvGrpSpPr/>
            <p:nvPr/>
          </p:nvGrpSpPr>
          <p:grpSpPr>
            <a:xfrm>
              <a:off x="3424952" y="1941473"/>
              <a:ext cx="5108330" cy="4557129"/>
              <a:chOff x="3240142" y="1932329"/>
              <a:chExt cx="5108330" cy="4557129"/>
            </a:xfrm>
          </p:grpSpPr>
          <p:pic>
            <p:nvPicPr>
              <p:cNvPr id="18" name="Picture 2" descr="neural network에 대한 이미지 검색결과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142" y="1932329"/>
                <a:ext cx="3795454" cy="45571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타원 1"/>
              <p:cNvSpPr/>
              <p:nvPr/>
            </p:nvSpPr>
            <p:spPr>
              <a:xfrm>
                <a:off x="7589520" y="3831418"/>
                <a:ext cx="758952" cy="758952"/>
              </a:xfrm>
              <a:prstGeom prst="ellips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ko-KR" altLang="en-US"/>
              </a:p>
            </p:txBody>
          </p:sp>
          <p:cxnSp>
            <p:nvCxnSpPr>
              <p:cNvPr id="6" name="직선 화살표 연결선 5"/>
              <p:cNvCxnSpPr/>
              <p:nvPr/>
            </p:nvCxnSpPr>
            <p:spPr>
              <a:xfrm>
                <a:off x="7035596" y="3749040"/>
                <a:ext cx="581356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직선 화살표 연결선 11"/>
              <p:cNvCxnSpPr/>
              <p:nvPr/>
            </p:nvCxnSpPr>
            <p:spPr>
              <a:xfrm flipV="1">
                <a:off x="7035596" y="4352544"/>
                <a:ext cx="581356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직사각형 19"/>
            <p:cNvSpPr/>
            <p:nvPr/>
          </p:nvSpPr>
          <p:spPr>
            <a:xfrm>
              <a:off x="3493008" y="2414016"/>
              <a:ext cx="621792" cy="265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5011783" y="1872893"/>
              <a:ext cx="621792" cy="265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6499207" y="2967125"/>
              <a:ext cx="621792" cy="265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직사각형 23"/>
                <p:cNvSpPr/>
                <p:nvPr/>
              </p:nvSpPr>
              <p:spPr>
                <a:xfrm>
                  <a:off x="3568430" y="2910944"/>
                  <a:ext cx="4892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>
                            <a:latin typeface="Cambria Math" charset="0"/>
                          </a:rPr>
                          <m:t>𝑥</m:t>
                        </m:r>
                        <m:r>
                          <a:rPr kumimoji="1" lang="en-US" altLang="ko-KR" i="1" dirty="0">
                            <a:latin typeface="Cambria Math" charset="0"/>
                          </a:rPr>
                          <m:t>1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24" name="직사각형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430" y="2910944"/>
                  <a:ext cx="489236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직사각형 28"/>
                <p:cNvSpPr/>
                <p:nvPr/>
              </p:nvSpPr>
              <p:spPr>
                <a:xfrm>
                  <a:off x="3568430" y="4050792"/>
                  <a:ext cx="4892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 smtClean="0">
                            <a:latin typeface="Cambria Math" charset="0"/>
                          </a:rPr>
                          <m:t>𝑥</m:t>
                        </m:r>
                        <m:r>
                          <a:rPr kumimoji="1" lang="en-US" altLang="ko-KR" b="0" i="1" dirty="0" smtClean="0">
                            <a:latin typeface="Cambria Math" charset="0"/>
                          </a:rPr>
                          <m:t>2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29" name="직사각형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430" y="4050792"/>
                  <a:ext cx="489236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직사각형 29"/>
                <p:cNvSpPr/>
                <p:nvPr/>
              </p:nvSpPr>
              <p:spPr>
                <a:xfrm>
                  <a:off x="3568430" y="5184814"/>
                  <a:ext cx="4892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 smtClean="0">
                            <a:latin typeface="Cambria Math" charset="0"/>
                          </a:rPr>
                          <m:t>𝑥</m:t>
                        </m:r>
                        <m:r>
                          <a:rPr kumimoji="1" lang="en-US" altLang="ko-KR" b="0" i="1" dirty="0" smtClean="0">
                            <a:latin typeface="Cambria Math" charset="0"/>
                          </a:rPr>
                          <m:t>3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30" name="직사각형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430" y="5184814"/>
                  <a:ext cx="48923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직사각형 30"/>
                <p:cNvSpPr/>
                <p:nvPr/>
              </p:nvSpPr>
              <p:spPr>
                <a:xfrm>
                  <a:off x="9626523" y="3969101"/>
                  <a:ext cx="51225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sz="3200" b="0" i="1" smtClean="0">
                            <a:latin typeface="Cambria Math" charset="0"/>
                          </a:rPr>
                          <m:t>h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31" name="직사각형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6523" y="3969101"/>
                  <a:ext cx="512255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직선 화살표 연결선 31"/>
            <p:cNvCxnSpPr/>
            <p:nvPr/>
          </p:nvCxnSpPr>
          <p:spPr>
            <a:xfrm>
              <a:off x="8533282" y="4251792"/>
              <a:ext cx="9829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7" name="그룹 16"/>
          <p:cNvGrpSpPr/>
          <p:nvPr/>
        </p:nvGrpSpPr>
        <p:grpSpPr>
          <a:xfrm>
            <a:off x="5979117" y="5498606"/>
            <a:ext cx="5374684" cy="936154"/>
            <a:chOff x="5122158" y="5022227"/>
            <a:chExt cx="5374684" cy="93615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직사각형 18"/>
                <p:cNvSpPr/>
                <p:nvPr/>
              </p:nvSpPr>
              <p:spPr>
                <a:xfrm>
                  <a:off x="8796528" y="5022227"/>
                  <a:ext cx="1700314" cy="9361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altLang="ko-KR" sz="28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mr-IN" altLang="ko-KR" sz="28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mr-IN" altLang="ko-KR" sz="28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𝜕</m:t>
                            </m:r>
                            <m:r>
                              <a:rPr lang="en-US" altLang="ko-KR" sz="28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𝑤</m:t>
                            </m:r>
                          </m:den>
                        </m:f>
                        <m:r>
                          <a:rPr lang="en-US" altLang="ko-KR" sz="28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𝑐𝑜𝑠𝑡</m:t>
                        </m:r>
                      </m:oMath>
                    </m:oMathPara>
                  </a14:m>
                  <a:endParaRPr lang="ko-KR" altLang="en-US" sz="2800" dirty="0"/>
                </a:p>
              </p:txBody>
            </p:sp>
          </mc:Choice>
          <mc:Fallback>
            <p:sp>
              <p:nvSpPr>
                <p:cNvPr id="19" name="직사각형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6528" y="5022227"/>
                  <a:ext cx="1700314" cy="93615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직사각형 20"/>
                <p:cNvSpPr/>
                <p:nvPr/>
              </p:nvSpPr>
              <p:spPr>
                <a:xfrm>
                  <a:off x="5122158" y="5228694"/>
                  <a:ext cx="1700314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sz="280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𝑚𝑖𝑛</m:t>
                        </m:r>
                        <m:r>
                          <a:rPr lang="en-US" altLang="ko-KR" sz="2800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𝑖</m:t>
                        </m:r>
                        <m:r>
                          <a:rPr lang="en-US" altLang="ko-KR" sz="280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𝑚𝑖𝑧𝑒</m:t>
                        </m:r>
                        <m:r>
                          <a:rPr lang="en-US" altLang="ko-KR" sz="2800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 ?</m:t>
                        </m:r>
                      </m:oMath>
                    </m:oMathPara>
                  </a14:m>
                  <a:endParaRPr lang="ko-KR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1" name="직사각형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2158" y="5228694"/>
                  <a:ext cx="1700314" cy="52322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609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직선 화살표 연결선 21"/>
            <p:cNvCxnSpPr/>
            <p:nvPr/>
          </p:nvCxnSpPr>
          <p:spPr>
            <a:xfrm>
              <a:off x="7139107" y="5490304"/>
              <a:ext cx="16574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50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B</a:t>
            </a:r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ack Propagation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604434" y="2158220"/>
            <a:ext cx="3795454" cy="4557129"/>
            <a:chOff x="604434" y="1860532"/>
            <a:chExt cx="3795454" cy="4557129"/>
          </a:xfrm>
        </p:grpSpPr>
        <p:pic>
          <p:nvPicPr>
            <p:cNvPr id="6" name="Picture 2" descr="neural network에 대한 이미지 검색결과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434" y="1860532"/>
              <a:ext cx="3795454" cy="455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직사각형 6"/>
            <p:cNvSpPr/>
            <p:nvPr/>
          </p:nvSpPr>
          <p:spPr>
            <a:xfrm>
              <a:off x="753837" y="2812534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753837" y="3949202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753837" y="5085870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258344" y="2258803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258344" y="3395738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258344" y="4521805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258344" y="5647872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4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직사각형 14"/>
                <p:cNvSpPr/>
                <p:nvPr/>
              </p:nvSpPr>
              <p:spPr>
                <a:xfrm>
                  <a:off x="3785099" y="3395738"/>
                  <a:ext cx="433131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Adobe Gothic Std B" charset="-127"/>
                            <a:cs typeface="Adobe Gothic Std B" charset="-127"/>
                          </a:rPr>
                          <m:t>h</m:t>
                        </m:r>
                        <m:r>
                          <a:rPr kumimoji="1" lang="en-US" altLang="ko-KR" i="1" baseline="-25000" dirty="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Adobe Gothic Std B" charset="-127"/>
                            <a:cs typeface="Adobe Gothic Std B" charset="-127"/>
                          </a:rPr>
                          <m:t>1</m:t>
                        </m:r>
                      </m:oMath>
                    </m:oMathPara>
                  </a14:m>
                  <a:endParaRPr lang="ko-KR" altLang="en-US" baseline="-250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>
            <p:sp>
              <p:nvSpPr>
                <p:cNvPr id="15" name="직사각형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5099" y="3395738"/>
                  <a:ext cx="433131" cy="36298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직사각형 15"/>
                <p:cNvSpPr/>
                <p:nvPr/>
              </p:nvSpPr>
              <p:spPr>
                <a:xfrm>
                  <a:off x="3785099" y="4528153"/>
                  <a:ext cx="433131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Adobe Gothic Std B" charset="-127"/>
                            <a:cs typeface="Adobe Gothic Std B" charset="-127"/>
                          </a:rPr>
                          <m:t>h</m:t>
                        </m:r>
                        <m:r>
                          <a:rPr kumimoji="1" lang="en-US" altLang="ko-KR" i="1" baseline="-25000" dirty="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Adobe Gothic Std B" charset="-127"/>
                            <a:cs typeface="Adobe Gothic Std B" charset="-127"/>
                          </a:rPr>
                          <m:t>2</m:t>
                        </m:r>
                      </m:oMath>
                    </m:oMathPara>
                  </a14:m>
                  <a:endParaRPr lang="ko-KR" altLang="en-US" baseline="-250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>
            <p:sp>
              <p:nvSpPr>
                <p:cNvPr id="16" name="직사각형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5099" y="4528153"/>
                  <a:ext cx="433131" cy="36298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직사각형 1"/>
          <p:cNvSpPr/>
          <p:nvPr/>
        </p:nvSpPr>
        <p:spPr>
          <a:xfrm>
            <a:off x="604434" y="1505431"/>
            <a:ext cx="3246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Step1. forward propagation 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직사각형 17"/>
              <p:cNvSpPr/>
              <p:nvPr/>
            </p:nvSpPr>
            <p:spPr>
              <a:xfrm>
                <a:off x="4883367" y="4819493"/>
                <a:ext cx="668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h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𝑠𝑖𝑔𝑚𝑜𝑖𝑑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(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4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42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)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367" y="4819493"/>
                <a:ext cx="668574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98333" b="-12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직사각형 18"/>
              <p:cNvSpPr/>
              <p:nvPr/>
            </p:nvSpPr>
            <p:spPr>
              <a:xfrm>
                <a:off x="4883366" y="3693426"/>
                <a:ext cx="668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h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𝑠𝑖𝑔𝑚𝑜𝑖𝑑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(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4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4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)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9" name="직사각형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366" y="3693426"/>
                <a:ext cx="6685741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98333" b="-12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133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B</a:t>
            </a:r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ack Propagation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04434" y="1505431"/>
            <a:ext cx="4147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Step2. calculate the error of last node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직사각형 17"/>
              <p:cNvSpPr/>
              <p:nvPr/>
            </p:nvSpPr>
            <p:spPr>
              <a:xfrm>
                <a:off x="7803171" y="3616222"/>
                <a:ext cx="2480166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8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kumimoji="1" lang="en-US" altLang="ko-KR" sz="2800" b="0" i="1" baseline="-25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  <m:r>
                        <a:rPr kumimoji="1" lang="en-US" altLang="ko-KR" sz="2800" b="0" i="1" baseline="30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3</m:t>
                      </m:r>
                      <m:r>
                        <a:rPr kumimoji="1" lang="en-US" altLang="ko-KR" sz="280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sz="28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h</m:t>
                      </m:r>
                      <m:r>
                        <a:rPr kumimoji="1" lang="en-US" altLang="ko-KR" sz="2800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sz="28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−</m:t>
                      </m:r>
                      <m:r>
                        <a:rPr kumimoji="1" lang="en-US" altLang="ko-KR" sz="28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𝑦</m:t>
                      </m:r>
                      <m:r>
                        <a:rPr kumimoji="1" lang="en-US" altLang="ko-KR" sz="2800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</m:oMath>
                  </m:oMathPara>
                </a14:m>
                <a:endParaRPr lang="ko-KR" altLang="en-US" sz="2800" baseline="-25000" dirty="0"/>
              </a:p>
            </p:txBody>
          </p:sp>
        </mc:Choice>
        <mc:Fallback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3171" y="3616222"/>
                <a:ext cx="2480166" cy="5132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그룹 2"/>
          <p:cNvGrpSpPr/>
          <p:nvPr/>
        </p:nvGrpSpPr>
        <p:grpSpPr>
          <a:xfrm>
            <a:off x="2094567" y="2152991"/>
            <a:ext cx="3795454" cy="4557129"/>
            <a:chOff x="604434" y="2158220"/>
            <a:chExt cx="3795454" cy="4557129"/>
          </a:xfrm>
        </p:grpSpPr>
        <p:grpSp>
          <p:nvGrpSpPr>
            <p:cNvPr id="19" name="그룹 18"/>
            <p:cNvGrpSpPr/>
            <p:nvPr/>
          </p:nvGrpSpPr>
          <p:grpSpPr>
            <a:xfrm>
              <a:off x="604434" y="2158220"/>
              <a:ext cx="3795454" cy="4557129"/>
              <a:chOff x="604434" y="1860532"/>
              <a:chExt cx="3795454" cy="4557129"/>
            </a:xfrm>
          </p:grpSpPr>
          <p:pic>
            <p:nvPicPr>
              <p:cNvPr id="20" name="Picture 2" descr="neural network에 대한 이미지 검색결과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434" y="1860532"/>
                <a:ext cx="3795454" cy="45571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직사각형 20"/>
              <p:cNvSpPr/>
              <p:nvPr/>
            </p:nvSpPr>
            <p:spPr>
              <a:xfrm>
                <a:off x="753837" y="2812534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ko-KR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a</a:t>
                </a:r>
                <a:r>
                  <a:rPr kumimoji="1" lang="en-US" altLang="ko-KR" baseline="-25000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1</a:t>
                </a:r>
                <a:r>
                  <a:rPr kumimoji="1" lang="en-US" altLang="ko-KR" baseline="30000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1</a:t>
                </a:r>
                <a:endParaRPr lang="ko-KR" altLang="en-US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753837" y="3949202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ko-KR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a</a:t>
                </a:r>
                <a:r>
                  <a:rPr kumimoji="1" lang="en-US" altLang="ko-KR" baseline="-25000" dirty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2</a:t>
                </a:r>
                <a:r>
                  <a:rPr kumimoji="1" lang="en-US" altLang="ko-KR" baseline="30000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1</a:t>
                </a:r>
                <a:endParaRPr lang="ko-KR" altLang="en-US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753837" y="5085870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ko-KR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a</a:t>
                </a:r>
                <a:r>
                  <a:rPr kumimoji="1" lang="en-US" altLang="ko-KR" baseline="-25000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3</a:t>
                </a:r>
                <a:r>
                  <a:rPr kumimoji="1" lang="en-US" altLang="ko-KR" baseline="30000" dirty="0" smtClean="0">
                    <a:solidFill>
                      <a:srgbClr val="FF0000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1</a:t>
                </a:r>
                <a:endParaRPr lang="ko-KR" altLang="en-US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2258344" y="2258803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ko-KR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a</a:t>
                </a:r>
                <a:r>
                  <a:rPr kumimoji="1" lang="en-US" altLang="ko-KR" baseline="-25000" dirty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1</a:t>
                </a:r>
                <a:r>
                  <a:rPr kumimoji="1" lang="en-US" altLang="ko-KR" baseline="30000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2</a:t>
                </a:r>
                <a:endParaRPr lang="ko-KR" altLang="en-US" baseline="-25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2258344" y="3395738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ko-KR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a</a:t>
                </a:r>
                <a:r>
                  <a:rPr kumimoji="1" lang="en-US" altLang="ko-KR" baseline="-25000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2</a:t>
                </a:r>
                <a:r>
                  <a:rPr kumimoji="1" lang="en-US" altLang="ko-KR" baseline="30000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2</a:t>
                </a:r>
                <a:endParaRPr lang="ko-KR" altLang="en-US" baseline="-25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2258344" y="4521805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ko-KR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a</a:t>
                </a:r>
                <a:r>
                  <a:rPr kumimoji="1" lang="en-US" altLang="ko-KR" baseline="-25000" dirty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3</a:t>
                </a:r>
                <a:r>
                  <a:rPr kumimoji="1" lang="en-US" altLang="ko-KR" baseline="30000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2</a:t>
                </a:r>
                <a:endParaRPr lang="ko-KR" altLang="en-US" baseline="-25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2258344" y="5647872"/>
                <a:ext cx="487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ko-KR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a</a:t>
                </a:r>
                <a:r>
                  <a:rPr kumimoji="1" lang="en-US" altLang="ko-KR" baseline="-25000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4</a:t>
                </a:r>
                <a:r>
                  <a:rPr kumimoji="1" lang="en-US" altLang="ko-KR" baseline="30000" dirty="0" smtClean="0">
                    <a:solidFill>
                      <a:schemeClr val="accent1"/>
                    </a:solidFill>
                    <a:latin typeface="Adobe Gothic Std B" charset="-127"/>
                    <a:ea typeface="Adobe Gothic Std B" charset="-127"/>
                    <a:cs typeface="Adobe Gothic Std B" charset="-127"/>
                  </a:rPr>
                  <a:t>2</a:t>
                </a:r>
                <a:endParaRPr lang="ko-KR" altLang="en-US" baseline="-25000" dirty="0">
                  <a:solidFill>
                    <a:schemeClr val="accent1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직사각형 27"/>
                  <p:cNvSpPr/>
                  <p:nvPr/>
                </p:nvSpPr>
                <p:spPr>
                  <a:xfrm>
                    <a:off x="3757667" y="3404132"/>
                    <a:ext cx="513281" cy="362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altLang="ko-KR" b="0" i="1" baseline="-25000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lang="en-US" altLang="ko-KR" b="0" i="1" baseline="30000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oMath>
                      </m:oMathPara>
                    </a14:m>
                    <a:endParaRPr lang="ko-KR" altLang="en-US" baseline="30000" dirty="0">
                      <a:solidFill>
                        <a:schemeClr val="accent6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8" name="직사각형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7667" y="3404132"/>
                    <a:ext cx="513281" cy="362984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직사각형 29"/>
                <p:cNvSpPr/>
                <p:nvPr/>
              </p:nvSpPr>
              <p:spPr>
                <a:xfrm>
                  <a:off x="3757667" y="4832664"/>
                  <a:ext cx="513282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ko-KR" altLang="en-US" i="1" smtClean="0">
                            <a:solidFill>
                              <a:schemeClr val="accent6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𝛿</m:t>
                        </m:r>
                        <m:r>
                          <a:rPr lang="en-US" altLang="ko-KR" b="0" i="1" baseline="-2500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en-US" altLang="ko-KR" b="0" i="1" baseline="3000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oMath>
                    </m:oMathPara>
                  </a14:m>
                  <a:endParaRPr lang="ko-KR" altLang="en-US" baseline="300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>
            <p:sp>
              <p:nvSpPr>
                <p:cNvPr id="30" name="직사각형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7667" y="4832664"/>
                  <a:ext cx="513282" cy="36298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직사각형 16"/>
              <p:cNvSpPr/>
              <p:nvPr/>
            </p:nvSpPr>
            <p:spPr>
              <a:xfrm>
                <a:off x="7803171" y="4752286"/>
                <a:ext cx="2480166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8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kumimoji="1" lang="en-US" altLang="ko-KR" sz="2800" b="0" i="1" baseline="-25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  <m:r>
                        <a:rPr kumimoji="1" lang="en-US" altLang="ko-KR" sz="2800" b="0" i="1" baseline="30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3</m:t>
                      </m:r>
                      <m:r>
                        <a:rPr kumimoji="1" lang="en-US" altLang="ko-KR" sz="280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sz="28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h</m:t>
                      </m:r>
                      <m:r>
                        <a:rPr kumimoji="1" lang="en-US" altLang="ko-KR" sz="2800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sz="28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−</m:t>
                      </m:r>
                      <m:r>
                        <a:rPr kumimoji="1" lang="en-US" altLang="ko-KR" sz="28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𝑦</m:t>
                      </m:r>
                      <m:r>
                        <a:rPr kumimoji="1" lang="en-US" altLang="ko-KR" sz="2800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</m:oMath>
                  </m:oMathPara>
                </a14:m>
                <a:endParaRPr lang="ko-KR" altLang="en-US" sz="2800" baseline="-25000" dirty="0"/>
              </a:p>
            </p:txBody>
          </p:sp>
        </mc:Choice>
        <mc:Fallback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3171" y="4752286"/>
                <a:ext cx="2480166" cy="5132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70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B</a:t>
            </a:r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ack Propagation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04434" y="1505431"/>
            <a:ext cx="2828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Step2. error propagatio</a:t>
            </a:r>
            <a:r>
              <a:rPr kumimoji="1" lang="en-US" altLang="ko-KR" dirty="0">
                <a:latin typeface="Adobe Gothic Std B" charset="-127"/>
                <a:ea typeface="Adobe Gothic Std B" charset="-127"/>
                <a:cs typeface="Adobe Gothic Std B" charset="-127"/>
              </a:rPr>
              <a:t>n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2086100" y="2169925"/>
            <a:ext cx="3795454" cy="4557129"/>
            <a:chOff x="595967" y="2175154"/>
            <a:chExt cx="3795454" cy="4557129"/>
          </a:xfrm>
        </p:grpSpPr>
        <p:grpSp>
          <p:nvGrpSpPr>
            <p:cNvPr id="19" name="그룹 18"/>
            <p:cNvGrpSpPr/>
            <p:nvPr/>
          </p:nvGrpSpPr>
          <p:grpSpPr>
            <a:xfrm>
              <a:off x="595967" y="2175154"/>
              <a:ext cx="3795454" cy="4557129"/>
              <a:chOff x="595967" y="1877466"/>
              <a:chExt cx="3795454" cy="4557129"/>
            </a:xfrm>
          </p:grpSpPr>
          <p:pic>
            <p:nvPicPr>
              <p:cNvPr id="20" name="Picture 2" descr="neural network에 대한 이미지 검색결과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5967" y="1877466"/>
                <a:ext cx="3795454" cy="45571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직사각형 27"/>
                  <p:cNvSpPr/>
                  <p:nvPr/>
                </p:nvSpPr>
                <p:spPr>
                  <a:xfrm>
                    <a:off x="3757667" y="3404132"/>
                    <a:ext cx="513281" cy="362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altLang="ko-KR" b="0" i="1" baseline="-25000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lang="en-US" altLang="ko-KR" b="0" i="1" baseline="30000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oMath>
                      </m:oMathPara>
                    </a14:m>
                    <a:endParaRPr lang="ko-KR" altLang="en-US" baseline="30000" dirty="0">
                      <a:solidFill>
                        <a:schemeClr val="accent6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8" name="직사각형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7667" y="3404132"/>
                    <a:ext cx="513281" cy="362984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직사각형 29"/>
                <p:cNvSpPr/>
                <p:nvPr/>
              </p:nvSpPr>
              <p:spPr>
                <a:xfrm>
                  <a:off x="3757667" y="4832664"/>
                  <a:ext cx="513282" cy="3629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ko-KR" altLang="en-US" i="1" smtClean="0">
                            <a:solidFill>
                              <a:schemeClr val="accent6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𝛿</m:t>
                        </m:r>
                        <m:r>
                          <a:rPr lang="en-US" altLang="ko-KR" b="0" i="1" baseline="-2500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en-US" altLang="ko-KR" b="0" i="1" baseline="30000" smtClean="0">
                            <a:solidFill>
                              <a:schemeClr val="accent6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oMath>
                    </m:oMathPara>
                  </a14:m>
                  <a:endParaRPr lang="ko-KR" altLang="en-US" baseline="30000" dirty="0">
                    <a:solidFill>
                      <a:schemeClr val="accent6"/>
                    </a:solidFill>
                  </a:endParaRPr>
                </a:p>
              </p:txBody>
            </p:sp>
          </mc:Choice>
          <mc:Fallback>
            <p:sp>
              <p:nvSpPr>
                <p:cNvPr id="30" name="직사각형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7667" y="4832664"/>
                  <a:ext cx="513282" cy="36298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직사각형 31"/>
              <p:cNvSpPr/>
              <p:nvPr/>
            </p:nvSpPr>
            <p:spPr>
              <a:xfrm>
                <a:off x="3735653" y="2568478"/>
                <a:ext cx="513282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lang="en-US" altLang="ko-KR" b="0" i="1" baseline="-25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  <m:r>
                        <a:rPr lang="en-US" altLang="ko-KR" b="0" i="1" baseline="30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</m:oMath>
                  </m:oMathPara>
                </a14:m>
                <a:endParaRPr lang="ko-KR" altLang="en-US" baseline="30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2" name="직사각형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653" y="2568478"/>
                <a:ext cx="513282" cy="362984"/>
              </a:xfrm>
              <a:prstGeom prst="rect">
                <a:avLst/>
              </a:prstGeom>
              <a:blipFill rotWithShape="0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직사각형 32"/>
              <p:cNvSpPr/>
              <p:nvPr/>
            </p:nvSpPr>
            <p:spPr>
              <a:xfrm>
                <a:off x="3735653" y="3711027"/>
                <a:ext cx="513282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lang="en-US" altLang="ko-KR" b="0" i="1" baseline="-25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  <m:r>
                        <a:rPr lang="en-US" altLang="ko-KR" b="0" i="1" baseline="30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</m:oMath>
                  </m:oMathPara>
                </a14:m>
                <a:endParaRPr lang="ko-KR" altLang="en-US" baseline="30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3" name="직사각형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653" y="3711027"/>
                <a:ext cx="513282" cy="362984"/>
              </a:xfrm>
              <a:prstGeom prst="rect">
                <a:avLst/>
              </a:prstGeom>
              <a:blipFill rotWithShape="0">
                <a:blip r:embed="rId6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직사각형 33"/>
              <p:cNvSpPr/>
              <p:nvPr/>
            </p:nvSpPr>
            <p:spPr>
              <a:xfrm>
                <a:off x="3735653" y="4827435"/>
                <a:ext cx="513282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lang="en-US" altLang="ko-KR" b="0" i="1" baseline="-25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3</m:t>
                      </m:r>
                      <m:r>
                        <a:rPr lang="en-US" altLang="ko-KR" b="0" i="1" baseline="30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</m:oMath>
                  </m:oMathPara>
                </a14:m>
                <a:endParaRPr lang="ko-KR" altLang="en-US" baseline="30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직사각형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653" y="4827435"/>
                <a:ext cx="513282" cy="362984"/>
              </a:xfrm>
              <a:prstGeom prst="rect">
                <a:avLst/>
              </a:prstGeom>
              <a:blipFill rotWithShape="0">
                <a:blip r:embed="rId7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직사각형 34"/>
              <p:cNvSpPr/>
              <p:nvPr/>
            </p:nvSpPr>
            <p:spPr>
              <a:xfrm>
                <a:off x="3735653" y="5969984"/>
                <a:ext cx="513282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lang="en-US" altLang="ko-KR" b="0" i="1" baseline="-25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4</m:t>
                      </m:r>
                      <m:r>
                        <a:rPr lang="en-US" altLang="ko-KR" b="0" i="1" baseline="300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</m:oMath>
                  </m:oMathPara>
                </a14:m>
                <a:endParaRPr lang="ko-KR" altLang="en-US" baseline="30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직사각형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653" y="5969984"/>
                <a:ext cx="513282" cy="362984"/>
              </a:xfrm>
              <a:prstGeom prst="rect">
                <a:avLst/>
              </a:prstGeom>
              <a:blipFill rotWithShape="0"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직사각형 35"/>
              <p:cNvSpPr/>
              <p:nvPr/>
            </p:nvSpPr>
            <p:spPr>
              <a:xfrm>
                <a:off x="7591619" y="2294172"/>
                <a:ext cx="2715807" cy="794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4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kumimoji="1" lang="en-US" altLang="ko-KR" sz="2400" b="0" i="1" baseline="-25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  <m:r>
                        <a:rPr kumimoji="1" lang="en-US" altLang="ko-KR" sz="2400" b="0" i="1" baseline="30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  <m:r>
                        <a:rPr kumimoji="1" lang="en-US" altLang="ko-KR" sz="240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  <m:f>
                        <m:fPr>
                          <m:ctrlPr>
                            <a:rPr kumimoji="1" lang="mr-IN" altLang="ko-KR" sz="2400" b="0" i="1" dirty="0" smtClean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f>
                        <m:fPr>
                          <m:ctrlPr>
                            <a:rPr kumimoji="1" lang="mr-IN" altLang="ko-KR" sz="2400" i="1" dirty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i="1" baseline="-25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ko-KR" altLang="en-US" sz="2400" baseline="-25000" dirty="0"/>
              </a:p>
            </p:txBody>
          </p:sp>
        </mc:Choice>
        <mc:Fallback>
          <p:sp>
            <p:nvSpPr>
              <p:cNvPr id="36" name="직사각형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619" y="2294172"/>
                <a:ext cx="2715807" cy="794641"/>
              </a:xfrm>
              <a:prstGeom prst="rect">
                <a:avLst/>
              </a:prstGeom>
              <a:blipFill rotWithShape="0">
                <a:blip r:embed="rId9"/>
                <a:stretch>
                  <a:fillRect b="-15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직사각형 36"/>
              <p:cNvSpPr/>
              <p:nvPr/>
            </p:nvSpPr>
            <p:spPr>
              <a:xfrm>
                <a:off x="7591618" y="3495198"/>
                <a:ext cx="2744662" cy="10408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4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kumimoji="1" lang="en-US" altLang="ko-KR" sz="2400" b="0" i="1" baseline="-25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  <m:r>
                        <a:rPr kumimoji="1" lang="en-US" altLang="ko-KR" sz="2400" b="0" i="1" baseline="30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  <m:r>
                        <a:rPr kumimoji="1" lang="en-US" altLang="ko-KR" sz="240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  <m:f>
                        <m:fPr>
                          <m:ctrlPr>
                            <a:rPr kumimoji="1" lang="mr-IN" altLang="ko-KR" sz="2400" b="0" i="1" dirty="0" smtClean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f>
                        <m:fPr>
                          <m:ctrlPr>
                            <a:rPr kumimoji="1" lang="mr-IN" altLang="ko-KR" sz="2400" i="1" dirty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i="1" baseline="-25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ko-KR" altLang="en-US" sz="2400" baseline="-25000" dirty="0"/>
              </a:p>
              <a:p>
                <a:pPr/>
                <a:endParaRPr lang="ko-KR" altLang="en-US" sz="2400" baseline="-25000" dirty="0"/>
              </a:p>
            </p:txBody>
          </p:sp>
        </mc:Choice>
        <mc:Fallback>
          <p:sp>
            <p:nvSpPr>
              <p:cNvPr id="37" name="직사각형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618" y="3495198"/>
                <a:ext cx="2744662" cy="104086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직사각형 37"/>
              <p:cNvSpPr/>
              <p:nvPr/>
            </p:nvSpPr>
            <p:spPr>
              <a:xfrm>
                <a:off x="7591617" y="4611606"/>
                <a:ext cx="2715807" cy="794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4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kumimoji="1" lang="en-US" altLang="ko-KR" sz="2400" b="0" i="1" baseline="-25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3</m:t>
                      </m:r>
                      <m:r>
                        <a:rPr kumimoji="1" lang="en-US" altLang="ko-KR" sz="2400" b="0" i="1" baseline="30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  <m:r>
                        <a:rPr kumimoji="1" lang="en-US" altLang="ko-KR" sz="240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  <m:f>
                        <m:fPr>
                          <m:ctrlPr>
                            <a:rPr kumimoji="1" lang="mr-IN" altLang="ko-KR" sz="2400" b="0" i="1" dirty="0" smtClean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f>
                        <m:fPr>
                          <m:ctrlPr>
                            <a:rPr kumimoji="1" lang="mr-IN" altLang="ko-KR" sz="2400" i="1" dirty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i="1" baseline="-25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ko-KR" altLang="en-US" sz="2400" baseline="-25000" dirty="0"/>
              </a:p>
            </p:txBody>
          </p:sp>
        </mc:Choice>
        <mc:Fallback>
          <p:sp>
            <p:nvSpPr>
              <p:cNvPr id="38" name="직사각형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617" y="4611606"/>
                <a:ext cx="2715807" cy="794641"/>
              </a:xfrm>
              <a:prstGeom prst="rect">
                <a:avLst/>
              </a:prstGeom>
              <a:blipFill rotWithShape="0">
                <a:blip r:embed="rId11"/>
                <a:stretch>
                  <a:fillRect b="-22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직사각형 38"/>
              <p:cNvSpPr/>
              <p:nvPr/>
            </p:nvSpPr>
            <p:spPr>
              <a:xfrm>
                <a:off x="7591617" y="5754155"/>
                <a:ext cx="2715807" cy="794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4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  <m:r>
                        <a:rPr kumimoji="1" lang="en-US" altLang="ko-KR" sz="2400" b="0" i="1" baseline="-25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4</m:t>
                      </m:r>
                      <m:r>
                        <a:rPr kumimoji="1" lang="en-US" altLang="ko-KR" sz="2400" b="0" i="1" baseline="30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2</m:t>
                      </m:r>
                      <m:r>
                        <a:rPr kumimoji="1" lang="en-US" altLang="ko-KR" sz="240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  <m:f>
                        <m:fPr>
                          <m:ctrlPr>
                            <a:rPr kumimoji="1" lang="mr-IN" altLang="ko-KR" sz="2400" b="0" i="1" dirty="0" smtClean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</m:t>
                          </m:r>
                          <m:r>
                            <a:rPr kumimoji="1" lang="en-US" altLang="ko-KR" sz="2400" b="0" i="1" baseline="30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ko-KR" sz="2400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f>
                        <m:fPr>
                          <m:ctrlPr>
                            <a:rPr kumimoji="1" lang="mr-IN" altLang="ko-KR" sz="2400" i="1" dirty="0">
                              <a:latin typeface="Cambria Math" charset="0"/>
                              <a:ea typeface="Adobe Gothic Std B" charset="-127"/>
                              <a:cs typeface="Adobe Gothic Std B" charset="-127"/>
                            </a:rPr>
                          </m:ctrlPr>
                        </m:fPr>
                        <m:num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kumimoji="1" lang="en-US" altLang="ko-KR" sz="2400" b="0" i="1" baseline="-25000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kumimoji="1" lang="mr-IN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kumimoji="1" lang="en-US" altLang="ko-KR" sz="2400" i="1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  <m:r>
                            <a:rPr kumimoji="1" lang="en-US" altLang="ko-KR" sz="2400" i="1" baseline="-25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</m:t>
                          </m:r>
                          <m:r>
                            <a:rPr kumimoji="1" lang="en-US" altLang="ko-KR" sz="2400" i="1" baseline="30000" dirty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ko-KR" altLang="en-US" sz="2400" baseline="-25000" dirty="0"/>
              </a:p>
            </p:txBody>
          </p:sp>
        </mc:Choice>
        <mc:Fallback>
          <p:sp>
            <p:nvSpPr>
              <p:cNvPr id="39" name="직사각형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617" y="5754155"/>
                <a:ext cx="2715807" cy="794641"/>
              </a:xfrm>
              <a:prstGeom prst="rect">
                <a:avLst/>
              </a:prstGeom>
              <a:blipFill rotWithShape="0">
                <a:blip r:embed="rId12"/>
                <a:stretch>
                  <a:fillRect b="-23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36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B</a:t>
            </a:r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ack Propagation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04434" y="1505431"/>
            <a:ext cx="4059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Step3. calculate costs for each node 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79117" y="3711026"/>
            <a:ext cx="5538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dirty="0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Accumulate until the number of training examples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197100" y="2169924"/>
            <a:ext cx="3795454" cy="4557129"/>
            <a:chOff x="2086100" y="2169925"/>
            <a:chExt cx="3795454" cy="4557129"/>
          </a:xfrm>
        </p:grpSpPr>
        <p:grpSp>
          <p:nvGrpSpPr>
            <p:cNvPr id="18" name="그룹 17"/>
            <p:cNvGrpSpPr/>
            <p:nvPr/>
          </p:nvGrpSpPr>
          <p:grpSpPr>
            <a:xfrm>
              <a:off x="2086100" y="2169925"/>
              <a:ext cx="3795454" cy="4557129"/>
              <a:chOff x="595967" y="2175154"/>
              <a:chExt cx="3795454" cy="4557129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595967" y="2175154"/>
                <a:ext cx="3795454" cy="4557129"/>
                <a:chOff x="595967" y="1877466"/>
                <a:chExt cx="3795454" cy="4557129"/>
              </a:xfrm>
            </p:grpSpPr>
            <p:pic>
              <p:nvPicPr>
                <p:cNvPr id="23" name="Picture 2" descr="neural network에 대한 이미지 검색결과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5967" y="1877466"/>
                  <a:ext cx="3795454" cy="455712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4" name="직사각형 23"/>
                    <p:cNvSpPr/>
                    <p:nvPr/>
                  </p:nvSpPr>
                  <p:spPr>
                    <a:xfrm>
                      <a:off x="3757667" y="3404132"/>
                      <a:ext cx="513281" cy="36298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ko-KR" altLang="en-US" i="1" smtClean="0">
                                <a:solidFill>
                                  <a:schemeClr val="accent6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𝛿</m:t>
                            </m:r>
                            <m:r>
                              <a:rPr lang="en-US" altLang="ko-KR" b="0" i="1" baseline="-25000" smtClean="0">
                                <a:solidFill>
                                  <a:schemeClr val="accent6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</m:t>
                            </m:r>
                            <m:r>
                              <a:rPr lang="en-US" altLang="ko-KR" b="0" i="1" baseline="30000" smtClean="0">
                                <a:solidFill>
                                  <a:schemeClr val="accent6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3</m:t>
                            </m:r>
                          </m:oMath>
                        </m:oMathPara>
                      </a14:m>
                      <a:endParaRPr lang="ko-KR" altLang="en-US" baseline="30000" dirty="0">
                        <a:solidFill>
                          <a:schemeClr val="accent6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24" name="직사각형 2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57667" y="3404132"/>
                      <a:ext cx="513281" cy="362984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ko-KR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" name="직사각형 21"/>
                  <p:cNvSpPr/>
                  <p:nvPr/>
                </p:nvSpPr>
                <p:spPr>
                  <a:xfrm>
                    <a:off x="3757667" y="4832664"/>
                    <a:ext cx="513282" cy="362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altLang="ko-KR" b="0" i="1" baseline="-25000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US" altLang="ko-KR" b="0" i="1" baseline="30000" smtClean="0">
                              <a:solidFill>
                                <a:schemeClr val="accent6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</m:oMath>
                      </m:oMathPara>
                    </a14:m>
                    <a:endParaRPr lang="ko-KR" altLang="en-US" baseline="30000" dirty="0">
                      <a:solidFill>
                        <a:schemeClr val="accent6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2" name="직사각형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7667" y="4832664"/>
                    <a:ext cx="513282" cy="362984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695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그룹 6"/>
            <p:cNvGrpSpPr/>
            <p:nvPr/>
          </p:nvGrpSpPr>
          <p:grpSpPr>
            <a:xfrm>
              <a:off x="3735653" y="2568478"/>
              <a:ext cx="513282" cy="3764490"/>
              <a:chOff x="3735653" y="2568478"/>
              <a:chExt cx="513282" cy="376449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" name="직사각형 25"/>
                  <p:cNvSpPr/>
                  <p:nvPr/>
                </p:nvSpPr>
                <p:spPr>
                  <a:xfrm>
                    <a:off x="3735653" y="2568478"/>
                    <a:ext cx="513282" cy="362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altLang="ko-KR" b="0" i="1" baseline="-25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  <m:r>
                            <a:rPr lang="en-US" altLang="ko-KR" b="0" i="1" baseline="30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oMath>
                      </m:oMathPara>
                    </a14:m>
                    <a:endParaRPr lang="ko-KR" altLang="en-US" baseline="30000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6" name="직사각형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35653" y="2568478"/>
                    <a:ext cx="513282" cy="362984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7" name="직사각형 26"/>
                  <p:cNvSpPr/>
                  <p:nvPr/>
                </p:nvSpPr>
                <p:spPr>
                  <a:xfrm>
                    <a:off x="3735653" y="3711027"/>
                    <a:ext cx="513282" cy="362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altLang="ko-KR" b="0" i="1" baseline="-25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US" altLang="ko-KR" b="0" i="1" baseline="30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oMath>
                      </m:oMathPara>
                    </a14:m>
                    <a:endParaRPr lang="ko-KR" altLang="en-US" baseline="30000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7" name="직사각형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35653" y="3711027"/>
                    <a:ext cx="513282" cy="362984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695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" name="직사각형 28"/>
                  <p:cNvSpPr/>
                  <p:nvPr/>
                </p:nvSpPr>
                <p:spPr>
                  <a:xfrm>
                    <a:off x="3735653" y="4827435"/>
                    <a:ext cx="513282" cy="362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altLang="ko-KR" b="0" i="1" baseline="-25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3</m:t>
                          </m:r>
                          <m:r>
                            <a:rPr lang="en-US" altLang="ko-KR" b="0" i="1" baseline="30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oMath>
                      </m:oMathPara>
                    </a14:m>
                    <a:endParaRPr lang="ko-KR" altLang="en-US" baseline="30000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9" name="직사각형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35653" y="4827435"/>
                    <a:ext cx="513282" cy="362984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1695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" name="직사각형 30"/>
                  <p:cNvSpPr/>
                  <p:nvPr/>
                </p:nvSpPr>
                <p:spPr>
                  <a:xfrm>
                    <a:off x="3735653" y="5969984"/>
                    <a:ext cx="513282" cy="36298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altLang="ko-KR" b="0" i="1" baseline="-25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</m:t>
                          </m:r>
                          <m:r>
                            <a:rPr lang="en-US" altLang="ko-KR" b="0" i="1" baseline="30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oMath>
                      </m:oMathPara>
                    </a14:m>
                    <a:endParaRPr lang="ko-KR" altLang="en-US" baseline="30000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1" name="직사각형 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35653" y="5969984"/>
                    <a:ext cx="513282" cy="362984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0" name="직사각형 39"/>
          <p:cNvSpPr/>
          <p:nvPr/>
        </p:nvSpPr>
        <p:spPr>
          <a:xfrm>
            <a:off x="7800128" y="4827434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mtClean="0">
                <a:solidFill>
                  <a:srgbClr val="FF0000"/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Update Weights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2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Artificial Neuron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pic>
        <p:nvPicPr>
          <p:cNvPr id="2050" name="Picture 2" descr="artificial neuron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544" y="2480812"/>
            <a:ext cx="5229146" cy="32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3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The problem of Artificial Neuron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pic>
        <p:nvPicPr>
          <p:cNvPr id="4" name="Picture 2" descr="xor problem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442" y="2394519"/>
            <a:ext cx="62293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0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Neural Network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pic>
        <p:nvPicPr>
          <p:cNvPr id="5" name="Picture 2" descr="neural network에 대한 이미지 검색결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90" y="1877466"/>
            <a:ext cx="3795454" cy="455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2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Hypothesis </a:t>
            </a:r>
            <a:r>
              <a:rPr kumimoji="1" lang="mr-IN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–</a:t>
            </a:r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 forward propagation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04434" y="1911332"/>
            <a:ext cx="3795454" cy="4557129"/>
            <a:chOff x="604434" y="1860532"/>
            <a:chExt cx="3795454" cy="4557129"/>
          </a:xfrm>
        </p:grpSpPr>
        <p:pic>
          <p:nvPicPr>
            <p:cNvPr id="5" name="Picture 2" descr="neural network에 대한 이미지 검색결과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434" y="1860532"/>
              <a:ext cx="3795454" cy="455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직사각형 1"/>
            <p:cNvSpPr/>
            <p:nvPr/>
          </p:nvSpPr>
          <p:spPr>
            <a:xfrm>
              <a:off x="753837" y="2812534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753837" y="3949202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753837" y="5085870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258344" y="2258803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258344" y="3395738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258344" y="4521805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258344" y="5647872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4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773877" y="3396343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endParaRPr lang="ko-KR" altLang="en-US" baseline="-25000" dirty="0">
                <a:solidFill>
                  <a:schemeClr val="accent6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773877" y="4521805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endParaRPr lang="ko-KR" altLang="en-US" baseline="-250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1437078" y="2475539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11</a:t>
            </a:r>
            <a:r>
              <a:rPr kumimoji="1" lang="en-US" altLang="ko-KR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113478" y="2783316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11</a:t>
            </a:r>
            <a:r>
              <a:rPr kumimoji="1" lang="en-US" altLang="ko-KR" sz="1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2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113478" y="5270536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42</a:t>
            </a:r>
            <a:r>
              <a:rPr kumimoji="1" lang="en-US" altLang="ko-KR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2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73889" y="5538985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3</a:t>
            </a:r>
            <a:r>
              <a:rPr kumimoji="1" lang="en-US" altLang="ko-KR" sz="14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4</a:t>
            </a:r>
            <a:r>
              <a:rPr kumimoji="1" lang="en-US" altLang="ko-KR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직사각형 3"/>
              <p:cNvSpPr/>
              <p:nvPr/>
            </p:nvSpPr>
            <p:spPr>
              <a:xfrm>
                <a:off x="5289410" y="3446538"/>
                <a:ext cx="54145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𝑠𝑖𝑔𝑚𝑜𝑖𝑑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(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i="1" dirty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)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" name="직사각형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410" y="3446538"/>
                <a:ext cx="5414559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95082" b="-1213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5181732" y="4567874"/>
                <a:ext cx="6770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=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𝑠𝑖𝑔𝑚𝑜𝑖𝑑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(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12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32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+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𝑎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4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∗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𝑤</m:t>
                      </m:r>
                      <m:r>
                        <a:rPr kumimoji="1" lang="en-US" altLang="ko-KR" b="0" i="1" baseline="-25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42</m:t>
                      </m:r>
                      <m:r>
                        <a:rPr kumimoji="1" lang="en-US" altLang="ko-KR" b="0" i="1" baseline="30000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2</m:t>
                      </m:r>
                      <m:r>
                        <a:rPr kumimoji="1" lang="en-US" altLang="ko-KR" b="0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)</m:t>
                      </m:r>
                      <m:r>
                        <a:rPr kumimoji="1" lang="en-US" altLang="ko-KR" i="1" dirty="0" smtClean="0">
                          <a:latin typeface="Cambria Math" charset="0"/>
                          <a:ea typeface="Adobe Gothic Std B" charset="-127"/>
                          <a:cs typeface="Adobe Gothic Std B" charset="-127"/>
                        </a:rPr>
                        <m:t> 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732" y="4567874"/>
                <a:ext cx="6770700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5082" b="-1213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7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Cost Function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04434" y="1911332"/>
            <a:ext cx="3795454" cy="4557129"/>
            <a:chOff x="604434" y="1860532"/>
            <a:chExt cx="3795454" cy="4557129"/>
          </a:xfrm>
        </p:grpSpPr>
        <p:pic>
          <p:nvPicPr>
            <p:cNvPr id="5" name="Picture 2" descr="neural network에 대한 이미지 검색결과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434" y="1860532"/>
              <a:ext cx="3795454" cy="4557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직사각형 1"/>
            <p:cNvSpPr/>
            <p:nvPr/>
          </p:nvSpPr>
          <p:spPr>
            <a:xfrm>
              <a:off x="753837" y="2812534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753837" y="3949202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753837" y="5085870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r>
                <a:rPr kumimoji="1" lang="en-US" altLang="ko-KR" baseline="30000" dirty="0" smtClean="0">
                  <a:solidFill>
                    <a:srgbClr val="FF0000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endParaRPr lang="ko-KR" alt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258344" y="2258803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258344" y="3395738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258344" y="4521805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258344" y="5647872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4</a:t>
              </a:r>
              <a:r>
                <a:rPr kumimoji="1" lang="en-US" altLang="ko-KR" baseline="30000" dirty="0" smtClean="0">
                  <a:solidFill>
                    <a:schemeClr val="accent1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endParaRPr lang="ko-KR" altLang="en-US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773877" y="3396343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1</a:t>
              </a:r>
              <a:r>
                <a:rPr kumimoji="1" lang="en-US" altLang="ko-KR" baseline="30000" dirty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endParaRPr lang="ko-KR" altLang="en-US" baseline="-25000" dirty="0">
                <a:solidFill>
                  <a:schemeClr val="accent6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773877" y="4521805"/>
              <a:ext cx="4876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ko-KR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a</a:t>
              </a:r>
              <a:r>
                <a:rPr kumimoji="1" lang="en-US" altLang="ko-KR" baseline="-25000" dirty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2</a:t>
              </a:r>
              <a:r>
                <a:rPr kumimoji="1" lang="en-US" altLang="ko-KR" baseline="30000" dirty="0" smtClean="0">
                  <a:solidFill>
                    <a:schemeClr val="accent6"/>
                  </a:solidFill>
                  <a:latin typeface="Adobe Gothic Std B" charset="-127"/>
                  <a:ea typeface="Adobe Gothic Std B" charset="-127"/>
                  <a:cs typeface="Adobe Gothic Std B" charset="-127"/>
                </a:rPr>
                <a:t>3</a:t>
              </a:r>
              <a:endParaRPr lang="ko-KR" altLang="en-US" baseline="-250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1437078" y="2475539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11</a:t>
            </a:r>
            <a:r>
              <a:rPr kumimoji="1" lang="en-US" altLang="ko-KR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113478" y="2783316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11</a:t>
            </a:r>
            <a:r>
              <a:rPr kumimoji="1" lang="en-US" altLang="ko-KR" sz="1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2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113478" y="5270536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42</a:t>
            </a:r>
            <a:r>
              <a:rPr kumimoji="1" lang="en-US" altLang="ko-KR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2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73889" y="5538985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w</a:t>
            </a:r>
            <a:r>
              <a:rPr kumimoji="1" lang="en-US" altLang="ko-KR" sz="1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3</a:t>
            </a:r>
            <a:r>
              <a:rPr kumimoji="1" lang="en-US" altLang="ko-KR" sz="14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4</a:t>
            </a:r>
            <a:r>
              <a:rPr kumimoji="1" lang="en-US" altLang="ko-KR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othic Std B" charset="-127"/>
                <a:ea typeface="Adobe Gothic Std B" charset="-127"/>
                <a:cs typeface="Adobe Gothic Std B" charset="-127"/>
              </a:rPr>
              <a:t>1</a:t>
            </a:r>
            <a:endParaRPr lang="ko-KR" altLang="en-US" sz="1400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직사각형 20"/>
              <p:cNvSpPr/>
              <p:nvPr/>
            </p:nvSpPr>
            <p:spPr>
              <a:xfrm>
                <a:off x="4852597" y="3078480"/>
                <a:ext cx="6501204" cy="1130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charset="0"/>
                        </a:rPr>
                        <m:t>𝑐𝑜𝑠𝑡</m:t>
                      </m:r>
                      <m:r>
                        <a:rPr lang="en-US" altLang="ko-KR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charset="0"/>
                        </a:rPr>
                        <m:t>=−</m:t>
                      </m:r>
                      <m:f>
                        <m:fPr>
                          <m:ctrlPr>
                            <a:rPr lang="mr-IN" altLang="ko-KR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charset="0"/>
                            </a:rPr>
                            <m:t>𝑚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is-IS" altLang="ko-KR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altLang="ko-KR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is-I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𝑘</m:t>
                              </m:r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𝐾</m:t>
                              </m:r>
                            </m:sup>
                            <m:e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𝑦𝑙𝑜𝑔</m:t>
                              </m:r>
                              <m:d>
                                <m:dPr>
                                  <m:ctrlPr>
                                    <a:rPr lang="en-US" altLang="ko-KR" sz="24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4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altLang="ko-KR" sz="24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4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charset="0"/>
                                    </a:rPr>
                                    <m:t>1−</m:t>
                                  </m:r>
                                  <m:r>
                                    <a:rPr lang="en-US" altLang="ko-KR" sz="24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ko-KR" sz="2400" b="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log</m:t>
                              </m:r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⁡(1−</m:t>
                              </m:r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h</m:t>
                              </m:r>
                              <m:r>
                                <a:rPr lang="en-US" altLang="ko-KR" sz="24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ko-KR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597" y="3078480"/>
                <a:ext cx="6501204" cy="11308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그룹 24"/>
          <p:cNvGrpSpPr/>
          <p:nvPr/>
        </p:nvGrpSpPr>
        <p:grpSpPr>
          <a:xfrm>
            <a:off x="5393073" y="5070908"/>
            <a:ext cx="5058049" cy="936154"/>
            <a:chOff x="5438793" y="5022227"/>
            <a:chExt cx="5058049" cy="93615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직사각형 18"/>
                <p:cNvSpPr/>
                <p:nvPr/>
              </p:nvSpPr>
              <p:spPr>
                <a:xfrm>
                  <a:off x="8796528" y="5022227"/>
                  <a:ext cx="1700314" cy="9361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altLang="ko-KR" sz="28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mr-IN" altLang="ko-KR" sz="28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mr-IN" altLang="ko-KR" sz="28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𝜕</m:t>
                            </m:r>
                            <m:r>
                              <a:rPr lang="en-US" altLang="ko-KR" sz="28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𝑤</m:t>
                            </m:r>
                          </m:den>
                        </m:f>
                        <m:r>
                          <a:rPr lang="en-US" altLang="ko-KR" sz="28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𝑐𝑜𝑠𝑡</m:t>
                        </m:r>
                      </m:oMath>
                    </m:oMathPara>
                  </a14:m>
                  <a:endParaRPr lang="ko-KR" altLang="en-US" sz="2800" dirty="0"/>
                </a:p>
              </p:txBody>
            </p:sp>
          </mc:Choice>
          <mc:Fallback>
            <p:sp>
              <p:nvSpPr>
                <p:cNvPr id="19" name="직사각형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6528" y="5022227"/>
                  <a:ext cx="1700314" cy="9361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직사각형 21"/>
                <p:cNvSpPr/>
                <p:nvPr/>
              </p:nvSpPr>
              <p:spPr>
                <a:xfrm>
                  <a:off x="5438793" y="5228694"/>
                  <a:ext cx="1700314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sz="280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𝑚𝑖𝑛</m:t>
                        </m:r>
                        <m:r>
                          <a:rPr lang="en-US" altLang="ko-KR" sz="2800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𝑖</m:t>
                        </m:r>
                        <m:r>
                          <a:rPr lang="en-US" altLang="ko-KR" sz="280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charset="0"/>
                          </a:rPr>
                          <m:t>𝑚𝑖𝑧𝑒</m:t>
                        </m:r>
                      </m:oMath>
                    </m:oMathPara>
                  </a14:m>
                  <a:endParaRPr lang="ko-KR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2" name="직사각형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8793" y="5228694"/>
                  <a:ext cx="1700314" cy="5232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직선 화살표 연결선 23"/>
            <p:cNvCxnSpPr>
              <a:stCxn id="22" idx="3"/>
            </p:cNvCxnSpPr>
            <p:nvPr/>
          </p:nvCxnSpPr>
          <p:spPr>
            <a:xfrm>
              <a:off x="7139107" y="5490304"/>
              <a:ext cx="16574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7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Back Propagation</a:t>
            </a:r>
            <a:endParaRPr 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  <a:r>
              <a:rPr lang="ko-KR" altLang="en-US" dirty="0"/>
              <a:t> </a:t>
            </a:r>
            <a:r>
              <a:rPr lang="en-US" altLang="ko-KR" dirty="0" err="1" smtClean="0"/>
              <a:t>Artineer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The meaning of weight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타원 2"/>
              <p:cNvSpPr/>
              <p:nvPr/>
            </p:nvSpPr>
            <p:spPr>
              <a:xfrm>
                <a:off x="1463040" y="1929384"/>
                <a:ext cx="1234440" cy="123444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400" i="1" dirty="0" smtClean="0">
                          <a:latin typeface="Cambria Math" charset="0"/>
                        </a:rPr>
                        <m:t>𝑥</m:t>
                      </m:r>
                      <m:r>
                        <a:rPr kumimoji="1" lang="en-US" altLang="ko-KR" sz="2400" i="1" dirty="0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3" name="타원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1929384"/>
                <a:ext cx="1234440" cy="123444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타원 6"/>
              <p:cNvSpPr/>
              <p:nvPr/>
            </p:nvSpPr>
            <p:spPr>
              <a:xfrm>
                <a:off x="1463040" y="3597996"/>
                <a:ext cx="1234440" cy="123444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400" i="1" dirty="0" smtClean="0">
                          <a:latin typeface="Cambria Math" charset="0"/>
                        </a:rPr>
                        <m:t>𝑥</m:t>
                      </m:r>
                      <m:r>
                        <a:rPr kumimoji="1" lang="en-US" altLang="ko-KR" sz="2400" i="1" dirty="0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7" name="타원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3597996"/>
                <a:ext cx="1234440" cy="123444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타원 8"/>
              <p:cNvSpPr/>
              <p:nvPr/>
            </p:nvSpPr>
            <p:spPr>
              <a:xfrm>
                <a:off x="1463040" y="5266608"/>
                <a:ext cx="1234440" cy="1234440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2400" i="1" dirty="0" smtClean="0">
                          <a:latin typeface="Cambria Math" charset="0"/>
                        </a:rPr>
                        <m:t>𝑥</m:t>
                      </m:r>
                      <m:r>
                        <a:rPr kumimoji="1" lang="en-US" altLang="ko-KR" sz="2400" i="1" dirty="0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9" name="타원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5266608"/>
                <a:ext cx="1234440" cy="123444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타원 3"/>
              <p:cNvSpPr/>
              <p:nvPr/>
            </p:nvSpPr>
            <p:spPr>
              <a:xfrm>
                <a:off x="4544568" y="3296244"/>
                <a:ext cx="1837944" cy="1837944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32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∑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4" name="타원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568" y="3296244"/>
                <a:ext cx="1837944" cy="1837944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타원 9"/>
              <p:cNvSpPr/>
              <p:nvPr/>
            </p:nvSpPr>
            <p:spPr>
              <a:xfrm>
                <a:off x="7310628" y="3296244"/>
                <a:ext cx="1837944" cy="1837944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3200" b="0" i="1" smtClean="0">
                          <a:latin typeface="Cambria Math" charset="0"/>
                        </a:rPr>
                        <m:t>𝑆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10" name="타원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628" y="3296244"/>
                <a:ext cx="1837944" cy="1837944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직선 화살표 연결선 12"/>
          <p:cNvCxnSpPr>
            <a:stCxn id="3" idx="6"/>
            <a:endCxn id="4" idx="2"/>
          </p:cNvCxnSpPr>
          <p:nvPr/>
        </p:nvCxnSpPr>
        <p:spPr>
          <a:xfrm>
            <a:off x="2697480" y="2546604"/>
            <a:ext cx="1847088" cy="16686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7" idx="6"/>
            <a:endCxn id="4" idx="2"/>
          </p:cNvCxnSpPr>
          <p:nvPr/>
        </p:nvCxnSpPr>
        <p:spPr>
          <a:xfrm>
            <a:off x="2697480" y="4215216"/>
            <a:ext cx="18470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9" idx="6"/>
            <a:endCxn id="4" idx="2"/>
          </p:cNvCxnSpPr>
          <p:nvPr/>
        </p:nvCxnSpPr>
        <p:spPr>
          <a:xfrm flipV="1">
            <a:off x="2697480" y="4215216"/>
            <a:ext cx="1847088" cy="16686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4" idx="6"/>
            <a:endCxn id="10" idx="2"/>
          </p:cNvCxnSpPr>
          <p:nvPr/>
        </p:nvCxnSpPr>
        <p:spPr>
          <a:xfrm>
            <a:off x="6382512" y="4215216"/>
            <a:ext cx="9281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10" idx="6"/>
          </p:cNvCxnSpPr>
          <p:nvPr/>
        </p:nvCxnSpPr>
        <p:spPr>
          <a:xfrm>
            <a:off x="9148572" y="4215216"/>
            <a:ext cx="9829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직사각형 21"/>
              <p:cNvSpPr/>
              <p:nvPr/>
            </p:nvSpPr>
            <p:spPr>
              <a:xfrm>
                <a:off x="10230027" y="3922828"/>
                <a:ext cx="51225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sz="3200" b="0" i="1" smtClean="0">
                          <a:latin typeface="Cambria Math" charset="0"/>
                        </a:rPr>
                        <m:t>h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2" name="직사각형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0027" y="3922828"/>
                <a:ext cx="512255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직사각형 22"/>
              <p:cNvSpPr/>
              <p:nvPr/>
            </p:nvSpPr>
            <p:spPr>
              <a:xfrm>
                <a:off x="3350699" y="2868406"/>
                <a:ext cx="535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i="1" dirty="0" smtClean="0">
                          <a:latin typeface="Cambria Math" charset="0"/>
                        </a:rPr>
                        <m:t>𝑤</m:t>
                      </m:r>
                      <m:r>
                        <a:rPr kumimoji="1" lang="en-US" altLang="ko-KR" i="1" dirty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23" name="직사각형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699" y="2868406"/>
                <a:ext cx="535724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직사각형 24"/>
              <p:cNvSpPr/>
              <p:nvPr/>
            </p:nvSpPr>
            <p:spPr>
              <a:xfrm>
                <a:off x="3336871" y="3845885"/>
                <a:ext cx="535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i="1" dirty="0" smtClean="0">
                          <a:latin typeface="Cambria Math" charset="0"/>
                        </a:rPr>
                        <m:t>𝑤</m:t>
                      </m:r>
                      <m:r>
                        <a:rPr kumimoji="1" lang="en-US" altLang="ko-KR" b="0" i="1" dirty="0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71" y="3845885"/>
                <a:ext cx="535724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직사각형 25"/>
              <p:cNvSpPr/>
              <p:nvPr/>
            </p:nvSpPr>
            <p:spPr>
              <a:xfrm>
                <a:off x="3369453" y="5145165"/>
                <a:ext cx="535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R" i="1" dirty="0" smtClean="0">
                          <a:latin typeface="Cambria Math" charset="0"/>
                        </a:rPr>
                        <m:t>𝑤</m:t>
                      </m:r>
                      <m:r>
                        <a:rPr kumimoji="1" lang="en-US" altLang="ko-KR" b="0" i="1" dirty="0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kumimoji="1" lang="ko-KR" altLang="en-US" dirty="0"/>
              </a:p>
            </p:txBody>
          </p:sp>
        </mc:Choice>
        <mc:Fallback>
          <p:sp>
            <p:nvSpPr>
              <p:cNvPr id="26" name="직사각형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453" y="5145165"/>
                <a:ext cx="53572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4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/>
          <a:lstStyle/>
          <a:p>
            <a:r>
              <a:rPr kumimoji="1" lang="en-US" altLang="ko-KR" dirty="0" smtClean="0">
                <a:latin typeface="Adobe Gothic Std B" charset="-127"/>
                <a:ea typeface="Adobe Gothic Std B" charset="-127"/>
                <a:cs typeface="Adobe Gothic Std B" charset="-127"/>
              </a:rPr>
              <a:t>The meaning of weight</a:t>
            </a:r>
            <a:endParaRPr kumimoji="1" lang="ko-KR" altLang="en-US" dirty="0">
              <a:latin typeface="Adobe Gothic Std B" charset="-127"/>
              <a:ea typeface="Adobe Gothic Std B" charset="-127"/>
              <a:cs typeface="Adobe Gothic Std B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2622204" y="1863749"/>
            <a:ext cx="6713826" cy="4625709"/>
            <a:chOff x="3424952" y="1872893"/>
            <a:chExt cx="6713826" cy="4625709"/>
          </a:xfrm>
        </p:grpSpPr>
        <p:grpSp>
          <p:nvGrpSpPr>
            <p:cNvPr id="16" name="그룹 15"/>
            <p:cNvGrpSpPr/>
            <p:nvPr/>
          </p:nvGrpSpPr>
          <p:grpSpPr>
            <a:xfrm>
              <a:off x="3424952" y="1941473"/>
              <a:ext cx="5108330" cy="4557129"/>
              <a:chOff x="3240142" y="1932329"/>
              <a:chExt cx="5108330" cy="4557129"/>
            </a:xfrm>
          </p:grpSpPr>
          <p:pic>
            <p:nvPicPr>
              <p:cNvPr id="18" name="Picture 2" descr="neural network에 대한 이미지 검색결과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142" y="1932329"/>
                <a:ext cx="3795454" cy="45571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타원 1"/>
              <p:cNvSpPr/>
              <p:nvPr/>
            </p:nvSpPr>
            <p:spPr>
              <a:xfrm>
                <a:off x="7589520" y="3831418"/>
                <a:ext cx="758952" cy="758952"/>
              </a:xfrm>
              <a:prstGeom prst="ellipse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ko-KR" altLang="en-US"/>
              </a:p>
            </p:txBody>
          </p:sp>
          <p:cxnSp>
            <p:nvCxnSpPr>
              <p:cNvPr id="6" name="직선 화살표 연결선 5"/>
              <p:cNvCxnSpPr/>
              <p:nvPr/>
            </p:nvCxnSpPr>
            <p:spPr>
              <a:xfrm>
                <a:off x="7035596" y="3749040"/>
                <a:ext cx="581356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직선 화살표 연결선 11"/>
              <p:cNvCxnSpPr/>
              <p:nvPr/>
            </p:nvCxnSpPr>
            <p:spPr>
              <a:xfrm flipV="1">
                <a:off x="7035596" y="4352544"/>
                <a:ext cx="581356" cy="3108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직사각형 19"/>
            <p:cNvSpPr/>
            <p:nvPr/>
          </p:nvSpPr>
          <p:spPr>
            <a:xfrm>
              <a:off x="3493008" y="2414016"/>
              <a:ext cx="621792" cy="265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5011783" y="1872893"/>
              <a:ext cx="621792" cy="265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6499207" y="2967125"/>
              <a:ext cx="621792" cy="265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직사각형 23"/>
                <p:cNvSpPr/>
                <p:nvPr/>
              </p:nvSpPr>
              <p:spPr>
                <a:xfrm>
                  <a:off x="3568430" y="2910944"/>
                  <a:ext cx="4892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>
                            <a:latin typeface="Cambria Math" charset="0"/>
                          </a:rPr>
                          <m:t>𝑥</m:t>
                        </m:r>
                        <m:r>
                          <a:rPr kumimoji="1" lang="en-US" altLang="ko-KR" i="1" dirty="0">
                            <a:latin typeface="Cambria Math" charset="0"/>
                          </a:rPr>
                          <m:t>1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24" name="직사각형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430" y="2910944"/>
                  <a:ext cx="489236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직사각형 28"/>
                <p:cNvSpPr/>
                <p:nvPr/>
              </p:nvSpPr>
              <p:spPr>
                <a:xfrm>
                  <a:off x="3568430" y="4050792"/>
                  <a:ext cx="4892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 smtClean="0">
                            <a:latin typeface="Cambria Math" charset="0"/>
                          </a:rPr>
                          <m:t>𝑥</m:t>
                        </m:r>
                        <m:r>
                          <a:rPr kumimoji="1" lang="en-US" altLang="ko-KR" b="0" i="1" dirty="0" smtClean="0">
                            <a:latin typeface="Cambria Math" charset="0"/>
                          </a:rPr>
                          <m:t>2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29" name="직사각형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430" y="4050792"/>
                  <a:ext cx="489236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직사각형 29"/>
                <p:cNvSpPr/>
                <p:nvPr/>
              </p:nvSpPr>
              <p:spPr>
                <a:xfrm>
                  <a:off x="3568430" y="5184814"/>
                  <a:ext cx="4892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i="1" dirty="0" smtClean="0">
                            <a:latin typeface="Cambria Math" charset="0"/>
                          </a:rPr>
                          <m:t>𝑥</m:t>
                        </m:r>
                        <m:r>
                          <a:rPr kumimoji="1" lang="en-US" altLang="ko-KR" b="0" i="1" dirty="0" smtClean="0">
                            <a:latin typeface="Cambria Math" charset="0"/>
                          </a:rPr>
                          <m:t>3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30" name="직사각형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430" y="5184814"/>
                  <a:ext cx="48923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직사각형 30"/>
                <p:cNvSpPr/>
                <p:nvPr/>
              </p:nvSpPr>
              <p:spPr>
                <a:xfrm>
                  <a:off x="9626523" y="3969101"/>
                  <a:ext cx="51225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ko-KR" sz="3200" b="0" i="1" smtClean="0">
                            <a:latin typeface="Cambria Math" charset="0"/>
                          </a:rPr>
                          <m:t>h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31" name="직사각형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6523" y="3969101"/>
                  <a:ext cx="512255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직선 화살표 연결선 31"/>
            <p:cNvCxnSpPr/>
            <p:nvPr/>
          </p:nvCxnSpPr>
          <p:spPr>
            <a:xfrm>
              <a:off x="8533282" y="4251792"/>
              <a:ext cx="9829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98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9768</TotalTime>
  <Words>315</Words>
  <Application>Microsoft Macintosh PowerPoint</Application>
  <PresentationFormat>와이드스크린</PresentationFormat>
  <Paragraphs>112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Adobe 고딕 Std B</vt:lpstr>
      <vt:lpstr>Adobe Gothic Std B</vt:lpstr>
      <vt:lpstr>Calibri</vt:lpstr>
      <vt:lpstr>Cambria Math</vt:lpstr>
      <vt:lpstr>Segoe UI</vt:lpstr>
      <vt:lpstr>Segoe UI Light</vt:lpstr>
      <vt:lpstr>Arial</vt:lpstr>
      <vt:lpstr>WelcomeDoc</vt:lpstr>
      <vt:lpstr>Review</vt:lpstr>
      <vt:lpstr>Artificial Neuron</vt:lpstr>
      <vt:lpstr>The problem of Artificial Neuron</vt:lpstr>
      <vt:lpstr>Neural Network</vt:lpstr>
      <vt:lpstr>Hypothesis – forward propagation</vt:lpstr>
      <vt:lpstr>Cost Function</vt:lpstr>
      <vt:lpstr>Back Propagation</vt:lpstr>
      <vt:lpstr>The meaning of weight</vt:lpstr>
      <vt:lpstr>The meaning of weight</vt:lpstr>
      <vt:lpstr>The meaning of weight</vt:lpstr>
      <vt:lpstr>Back Propagation</vt:lpstr>
      <vt:lpstr>Back Propagation</vt:lpstr>
      <vt:lpstr>Back Propagation</vt:lpstr>
      <vt:lpstr>Back Propagation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음성 기반 회의록</dc:title>
  <dc:creator>Registered User</dc:creator>
  <cp:keywords/>
  <cp:lastModifiedBy>Microsoft Office 사용자</cp:lastModifiedBy>
  <cp:revision>434</cp:revision>
  <dcterms:created xsi:type="dcterms:W3CDTF">2017-06-04T12:35:01Z</dcterms:created>
  <dcterms:modified xsi:type="dcterms:W3CDTF">2018-11-28T22:32:16Z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