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70"/>
            <p14:sldId id="272"/>
            <p14:sldId id="273"/>
            <p14:sldId id="276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7" autoAdjust="0"/>
    <p:restoredTop sz="96405" autoAdjust="0"/>
  </p:normalViewPr>
  <p:slideViewPr>
    <p:cSldViewPr snapToGrid="0">
      <p:cViewPr varScale="1">
        <p:scale>
          <a:sx n="151" d="100"/>
          <a:sy n="151" d="100"/>
        </p:scale>
        <p:origin x="2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7/14/18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Logistic Regression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By</a:t>
            </a:r>
            <a:r>
              <a:rPr lang="ko-KR" altLang="en-US"/>
              <a:t> </a:t>
            </a:r>
            <a:r>
              <a:rPr lang="en-US" altLang="ko-KR" smtClean="0"/>
              <a:t>Artineer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917403" y="2820838"/>
            <a:ext cx="4123427" cy="30882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63227" y="3117500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X1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3226" y="4103356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X2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7923" y="5089212"/>
            <a:ext cx="499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…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직선 화살표 연결선 8"/>
          <p:cNvCxnSpPr>
            <a:stCxn id="6" idx="3"/>
          </p:cNvCxnSpPr>
          <p:nvPr/>
        </p:nvCxnSpPr>
        <p:spPr>
          <a:xfrm>
            <a:off x="1492370" y="3379110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1492370" y="4364966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492370" y="5330694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Regression vs Classification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8040830" y="4364966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465863" y="4103356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042292" y="5330694"/>
            <a:ext cx="190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 = </a:t>
            </a:r>
            <a:r>
              <a:rPr kumimoji="1" lang="en-US" altLang="ko-KR" sz="2800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wx</a:t>
            </a:r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+ b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56025" y="4164911"/>
            <a:ext cx="244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Regression Model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Regression vs Classification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511503" y="2410560"/>
            <a:ext cx="190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 = </a:t>
            </a:r>
            <a:r>
              <a:rPr kumimoji="1"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wx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+ b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31429" y="3754883"/>
            <a:ext cx="306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Continuous value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604433" y="2374710"/>
            <a:ext cx="4726691" cy="4043343"/>
            <a:chOff x="1619039" y="3666067"/>
            <a:chExt cx="3352898" cy="2226733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039" y="3666067"/>
              <a:ext cx="2897703" cy="2226733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4061546" y="4575796"/>
              <a:ext cx="910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y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 =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wx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 +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구부러진 연결선[U] 3"/>
            <p:cNvCxnSpPr>
              <a:endCxn id="20" idx="0"/>
            </p:cNvCxnSpPr>
            <p:nvPr/>
          </p:nvCxnSpPr>
          <p:spPr>
            <a:xfrm>
              <a:off x="3962400" y="4114800"/>
              <a:ext cx="554342" cy="46099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직사각형 21"/>
          <p:cNvSpPr/>
          <p:nvPr/>
        </p:nvSpPr>
        <p:spPr>
          <a:xfrm>
            <a:off x="5940590" y="5099206"/>
            <a:ext cx="5046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How to express discrete value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Classification Example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630905"/>
            <a:ext cx="3680326" cy="36803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4" y="2630904"/>
            <a:ext cx="3680327" cy="3680327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761842" y="4070957"/>
            <a:ext cx="434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vs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57736" y="2430849"/>
            <a:ext cx="2642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What is your gender?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Classification example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665642" y="4254344"/>
            <a:ext cx="4431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vs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6" y="2519855"/>
            <a:ext cx="3838742" cy="38690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9" y="2518938"/>
            <a:ext cx="3847241" cy="387000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812875" y="2145852"/>
            <a:ext cx="474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Choose the dog from these pictures.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Classification example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2901" y="3197001"/>
            <a:ext cx="311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h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(x) =  </a:t>
            </a:r>
            <a:r>
              <a:rPr kumimoji="1"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wx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b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34267" y="4749801"/>
            <a:ext cx="748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This hypothesis is 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not</a:t>
            </a:r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properly about choosing discrete values.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42" y="1991844"/>
            <a:ext cx="4214750" cy="21600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17" y="4774012"/>
            <a:ext cx="2540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42" y="2389778"/>
            <a:ext cx="4214750" cy="2160059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4272973" y="3640825"/>
            <a:ext cx="1464733" cy="1464733"/>
          </a:xfrm>
          <a:prstGeom prst="ellipse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420427" y="2389778"/>
            <a:ext cx="1464733" cy="1464733"/>
          </a:xfrm>
          <a:prstGeom prst="ellipse">
            <a:avLst/>
          </a:prstGeom>
          <a:solidFill>
            <a:schemeClr val="accent4">
              <a:lumMod val="20000"/>
              <a:lumOff val="80000"/>
              <a:alpha val="5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" y="3854511"/>
            <a:ext cx="2456720" cy="245672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91" y="3854511"/>
            <a:ext cx="2456720" cy="2456720"/>
          </a:xfrm>
          <a:prstGeom prst="rect">
            <a:avLst/>
          </a:prstGeom>
        </p:spPr>
      </p:pic>
      <p:cxnSp>
        <p:nvCxnSpPr>
          <p:cNvPr id="11" name="직선 화살표 연결선 10"/>
          <p:cNvCxnSpPr>
            <a:stCxn id="6" idx="3"/>
            <a:endCxn id="9" idx="3"/>
          </p:cNvCxnSpPr>
          <p:nvPr/>
        </p:nvCxnSpPr>
        <p:spPr>
          <a:xfrm flipH="1">
            <a:off x="3051643" y="4891053"/>
            <a:ext cx="1435835" cy="1918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8" idx="5"/>
            <a:endCxn id="10" idx="1"/>
          </p:cNvCxnSpPr>
          <p:nvPr/>
        </p:nvCxnSpPr>
        <p:spPr>
          <a:xfrm>
            <a:off x="7670655" y="3640006"/>
            <a:ext cx="1235936" cy="1442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8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250" y="2429904"/>
            <a:ext cx="4358120" cy="22335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310" y="5459026"/>
            <a:ext cx="254000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406" y="5786706"/>
            <a:ext cx="23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f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(x) =  </a:t>
            </a:r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 + b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6" y="2429904"/>
            <a:ext cx="2931973" cy="274103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323985" y="5540967"/>
            <a:ext cx="577281" cy="76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4400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+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2077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16439" y="2569443"/>
            <a:ext cx="9725355" cy="2537443"/>
            <a:chOff x="548653" y="2820839"/>
            <a:chExt cx="9725354" cy="2537443"/>
          </a:xfrm>
        </p:grpSpPr>
        <p:sp>
          <p:nvSpPr>
            <p:cNvPr id="6" name="직사각형 5"/>
            <p:cNvSpPr/>
            <p:nvPr/>
          </p:nvSpPr>
          <p:spPr>
            <a:xfrm>
              <a:off x="548654" y="3140591"/>
              <a:ext cx="629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X1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48653" y="3881547"/>
              <a:ext cx="6291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X2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48653" y="4582700"/>
              <a:ext cx="4997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…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5234981" y="4103355"/>
              <a:ext cx="798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9924717" y="3881547"/>
              <a:ext cx="3492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ko-KR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Y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2141985" y="2848427"/>
              <a:ext cx="3092996" cy="2509855"/>
              <a:chOff x="3982102" y="2820839"/>
              <a:chExt cx="3092996" cy="2509855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3982102" y="2820839"/>
                <a:ext cx="3092996" cy="250985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4514006" y="3875711"/>
                <a:ext cx="2038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rPr>
                  <a:t>Linear Function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6033351" y="2820839"/>
              <a:ext cx="3092996" cy="2509855"/>
              <a:chOff x="3982102" y="2820839"/>
              <a:chExt cx="3092996" cy="2509855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3982102" y="2820839"/>
                <a:ext cx="3092996" cy="250985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4401678" y="3875889"/>
                <a:ext cx="22538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othic Std B" charset="-127"/>
                    <a:ea typeface="Adobe Gothic Std B" charset="-127"/>
                    <a:cs typeface="Adobe Gothic Std B" charset="-127"/>
                  </a:rPr>
                  <a:t>Sigmoid Function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2" name="직선 화살표 연결선 21"/>
            <p:cNvCxnSpPr/>
            <p:nvPr/>
          </p:nvCxnSpPr>
          <p:spPr>
            <a:xfrm>
              <a:off x="9126347" y="4108842"/>
              <a:ext cx="798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1343615" y="3362398"/>
              <a:ext cx="798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>
              <a:off x="1343615" y="4068431"/>
              <a:ext cx="798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1343615" y="4779631"/>
              <a:ext cx="7983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8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34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Convex vs Non-Convex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47104" y="2536301"/>
                <a:ext cx="3531532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2000" dirty="0" smtClean="0">
                    <a:latin typeface="Cambria Math" charset="0"/>
                    <a:ea typeface="Cambria Math" charset="0"/>
                    <a:cs typeface="Cambria Math" charset="0"/>
                  </a:rPr>
                  <a:t>e(x)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R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000" i="1" baseline="-25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kumimoji="1" lang="en-US" altLang="ko-KR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ko-KR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R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  <m:r>
                                  <a:rPr kumimoji="1" lang="en-US" altLang="ko-KR" sz="2000" b="0" i="1" baseline="-2500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ko-KR" sz="2000" i="1" baseline="30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nary>
                  </m:oMath>
                </a14:m>
                <a:endParaRPr kumimoji="1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2536301"/>
                <a:ext cx="3531532" cy="526939"/>
              </a:xfrm>
              <a:prstGeom prst="rect">
                <a:avLst/>
              </a:prstGeom>
              <a:blipFill rotWithShape="0">
                <a:blip r:embed="rId2"/>
                <a:stretch>
                  <a:fillRect t="-80460" b="-1264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4" y="3063240"/>
            <a:ext cx="3804930" cy="2702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36670" y="4643706"/>
            <a:ext cx="23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f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(x) =  </a:t>
            </a:r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 + b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" name="직선 화살표 연결선 9"/>
          <p:cNvCxnSpPr>
            <a:stCxn id="28" idx="0"/>
          </p:cNvCxnSpPr>
          <p:nvPr/>
        </p:nvCxnSpPr>
        <p:spPr>
          <a:xfrm flipV="1">
            <a:off x="8312870" y="2963333"/>
            <a:ext cx="864997" cy="1680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Review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8907" y="3798986"/>
            <a:ext cx="1158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8907" y="2242317"/>
            <a:ext cx="1158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8907" y="5355655"/>
            <a:ext cx="11587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34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Mean Square error vs Cross Entropy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47104" y="2536301"/>
                <a:ext cx="3531532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2000" dirty="0" smtClean="0">
                    <a:latin typeface="Cambria Math" charset="0"/>
                    <a:ea typeface="Cambria Math" charset="0"/>
                    <a:cs typeface="Cambria Math" charset="0"/>
                  </a:rPr>
                  <a:t>e(x)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R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000" i="1" baseline="-25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</m:t>
                            </m:r>
                            <m:r>
                              <a:rPr kumimoji="1" lang="en-US" altLang="ko-KR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ko-KR" sz="2000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R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𝑥</m:t>
                                </m:r>
                                <m:r>
                                  <a:rPr kumimoji="1" lang="en-US" altLang="ko-KR" sz="2000" b="0" i="1" baseline="-25000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kumimoji="1" lang="en-US" altLang="ko-KR" sz="2000" i="1" baseline="30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nary>
                  </m:oMath>
                </a14:m>
                <a:endParaRPr kumimoji="1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2536301"/>
                <a:ext cx="3531532" cy="526939"/>
              </a:xfrm>
              <a:prstGeom prst="rect">
                <a:avLst/>
              </a:prstGeom>
              <a:blipFill rotWithShape="0">
                <a:blip r:embed="rId2"/>
                <a:stretch>
                  <a:fillRect t="-80460" b="-1264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/>
          <p:cNvCxnSpPr/>
          <p:nvPr/>
        </p:nvCxnSpPr>
        <p:spPr>
          <a:xfrm flipV="1">
            <a:off x="8312870" y="2963333"/>
            <a:ext cx="864997" cy="1680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7" y="3134947"/>
            <a:ext cx="3712245" cy="261669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870" y="4643706"/>
            <a:ext cx="2540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34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Mean Square error vs Cross Entropy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89100" y="3835401"/>
            <a:ext cx="10580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Non Convex Function can not apply the gradient descent Model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34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Local optimum vs Global optimum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902226"/>
            <a:ext cx="4439213" cy="319598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17" y="3038349"/>
            <a:ext cx="5649476" cy="292373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246248" y="3244334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Cross Entropy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0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921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Cost Function </a:t>
            </a:r>
            <a:r>
              <a:rPr kumimoji="1" lang="mr-IN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–</a:t>
            </a:r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Cross Entropy Loss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0710" y="3339910"/>
                <a:ext cx="6256814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e(x)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mr-IN" altLang="ko-KR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mr-IN" altLang="ko-KR" sz="28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ko-KR" sz="2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28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  :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=1</m:t>
                            </m:r>
                          </m:e>
                          <m:e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ko-KR" sz="2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28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1 −</m:t>
                                    </m:r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.: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=0 </m:t>
                            </m:r>
                          </m:e>
                        </m:eqArr>
                      </m:e>
                    </m:d>
                  </m:oMath>
                </a14:m>
                <a:endParaRPr kumimoji="1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10" y="3339910"/>
                <a:ext cx="6256814" cy="1467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921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Cost Function </a:t>
            </a:r>
            <a:r>
              <a:rPr kumimoji="1" lang="mr-IN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–</a:t>
            </a:r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Cross Entropy Loss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56" y="2228145"/>
            <a:ext cx="3038613" cy="35224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91" y="2228145"/>
            <a:ext cx="2448629" cy="35224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061539" y="5894400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kumimoji="1"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= </a:t>
            </a:r>
            <a:r>
              <a:rPr kumimoji="1" lang="en-US" altLang="ko-KR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-log(x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291460" y="5894400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=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-log(1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- x)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7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0585" y="1591734"/>
            <a:ext cx="4921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New Cost Function </a:t>
            </a:r>
            <a:r>
              <a:rPr kumimoji="1" lang="mr-IN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–</a:t>
            </a:r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Cross Entropy Loss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50710" y="2510177"/>
                <a:ext cx="6256814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e(x)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mr-IN" altLang="ko-KR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mr-IN" altLang="ko-KR" sz="28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ko-KR" sz="2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28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  :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=1</m:t>
                            </m:r>
                          </m:e>
                          <m:e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1" lang="en-US" altLang="ko-KR" sz="28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ko-KR" sz="2800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1 −</m:t>
                                    </m:r>
                                    <m:r>
                                      <a:rPr kumimoji="1" lang="en-US" altLang="ko-KR" sz="2800" b="0" i="1" smtClean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ko-KR" sz="2800" b="0" i="1" smtClean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.: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=0 </m:t>
                            </m:r>
                          </m:e>
                        </m:eqArr>
                      </m:e>
                    </m:d>
                  </m:oMath>
                </a14:m>
                <a:endParaRPr kumimoji="1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10" y="2510177"/>
                <a:ext cx="6256814" cy="14679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50710" y="5279452"/>
            <a:ext cx="6256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e(x) = </a:t>
            </a:r>
            <a:r>
              <a:rPr kumimoji="1" lang="en-US" altLang="ko-KR" sz="2800" dirty="0" err="1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ylog</a:t>
            </a:r>
            <a:r>
              <a:rPr kumimoji="1" lang="en-US" altLang="ko-KR" sz="2800" dirty="0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(H(x)) </a:t>
            </a:r>
            <a:r>
              <a:rPr kumimoji="1" lang="mr-IN" altLang="ko-KR" sz="2800" dirty="0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–</a:t>
            </a:r>
            <a:r>
              <a:rPr kumimoji="1" lang="en-US" altLang="ko-KR" sz="2800" dirty="0" smtClean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rPr>
              <a:t> (1 - y)log(1 - H(x))</a:t>
            </a:r>
            <a:endParaRPr kumimoji="1" lang="ko-KR" altLang="en-US" sz="2800" dirty="0">
              <a:solidFill>
                <a:srgbClr val="FF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" name="직선 화살표 연결선 3"/>
          <p:cNvCxnSpPr>
            <a:stCxn id="10" idx="2"/>
            <a:endCxn id="6" idx="0"/>
          </p:cNvCxnSpPr>
          <p:nvPr/>
        </p:nvCxnSpPr>
        <p:spPr>
          <a:xfrm>
            <a:off x="5979117" y="3978143"/>
            <a:ext cx="0" cy="1301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 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74" y="2067931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2067930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435" y="3022037"/>
            <a:ext cx="3197099" cy="3318041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610572" y="3420092"/>
            <a:ext cx="3352898" cy="2226733"/>
            <a:chOff x="1619039" y="3666067"/>
            <a:chExt cx="3352898" cy="2226733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039" y="3666067"/>
              <a:ext cx="2897703" cy="2226733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4061546" y="4575796"/>
              <a:ext cx="9103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y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 =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wx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rPr>
                <a:t> + 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" name="구부러진 연결선[U] 3"/>
            <p:cNvCxnSpPr>
              <a:endCxn id="13" idx="0"/>
            </p:cNvCxnSpPr>
            <p:nvPr/>
          </p:nvCxnSpPr>
          <p:spPr>
            <a:xfrm>
              <a:off x="3962400" y="4114800"/>
              <a:ext cx="554342" cy="46099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직사각형 13"/>
          <p:cNvSpPr/>
          <p:nvPr/>
        </p:nvSpPr>
        <p:spPr>
          <a:xfrm>
            <a:off x="9945880" y="4329821"/>
            <a:ext cx="1517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= w</a:t>
            </a:r>
            <a:r>
              <a:rPr lang="en-US" altLang="ko-KR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lang="en-US" altLang="ko-KR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w</a:t>
            </a:r>
            <a:r>
              <a:rPr lang="en-US" altLang="ko-KR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lang="en-US" altLang="ko-KR" sz="12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b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6" name="구부러진 연결선[U] 15"/>
          <p:cNvCxnSpPr/>
          <p:nvPr/>
        </p:nvCxnSpPr>
        <p:spPr>
          <a:xfrm>
            <a:off x="9805903" y="3984074"/>
            <a:ext cx="758994" cy="23049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20585" y="1591734"/>
            <a:ext cx="202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 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74" y="2067931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2067930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20585" y="1591734"/>
            <a:ext cx="202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1674" y="3992867"/>
            <a:ext cx="311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h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(x) =  </a:t>
            </a:r>
            <a:r>
              <a:rPr kumimoji="1"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wx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b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4650" y="3992867"/>
            <a:ext cx="481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h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(x) =  w</a:t>
            </a:r>
            <a:r>
              <a:rPr kumimoji="1" lang="en-US" altLang="ko-KR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kumimoji="1" lang="en-US" altLang="ko-KR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1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w</a:t>
            </a:r>
            <a:r>
              <a:rPr kumimoji="1" lang="en-US" altLang="ko-KR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x</a:t>
            </a:r>
            <a:r>
              <a:rPr kumimoji="1" lang="en-US" altLang="ko-KR" sz="28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</a:t>
            </a:r>
            <a:r>
              <a:rPr kumimoji="1" lang="mr-IN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…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+ b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601" y="2079917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2079917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383367" y="3410652"/>
            <a:ext cx="3374899" cy="2548468"/>
            <a:chOff x="604434" y="2224554"/>
            <a:chExt cx="4958574" cy="4266681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4" y="2224554"/>
              <a:ext cx="4958574" cy="4266681"/>
            </a:xfrm>
            <a:prstGeom prst="rect">
              <a:avLst/>
            </a:prstGeom>
          </p:spPr>
        </p:pic>
        <p:sp>
          <p:nvSpPr>
            <p:cNvPr id="14" name="오른쪽 대괄호[R] 13"/>
            <p:cNvSpPr/>
            <p:nvPr/>
          </p:nvSpPr>
          <p:spPr>
            <a:xfrm>
              <a:off x="3898760" y="2723103"/>
              <a:ext cx="45719" cy="1286189"/>
            </a:xfrm>
            <a:prstGeom prst="righ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36" y="3165118"/>
            <a:ext cx="3197099" cy="331804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0585" y="1591734"/>
            <a:ext cx="202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4601" y="2079917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2079917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0585" y="1591734"/>
            <a:ext cx="202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5051" y="3890079"/>
                <a:ext cx="3531532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ko-KR" sz="2000" dirty="0" smtClean="0">
                    <a:latin typeface="Cambria Math" charset="0"/>
                    <a:ea typeface="Cambria Math" charset="0"/>
                    <a:cs typeface="Cambria Math" charset="0"/>
                  </a:rPr>
                  <a:t>e(x)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kumimoji="1" lang="en-US" altLang="ko-KR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R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  <m:r>
                              <a:rPr kumimoji="1" lang="en-US" altLang="ko-KR" sz="2000" i="1" baseline="-25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−(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𝑤𝑥𝑖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  <m:r>
                              <a:rPr kumimoji="1" lang="en-US" altLang="ko-KR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ko-KR" sz="2000" i="1" baseline="30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nary>
                  </m:oMath>
                </a14:m>
                <a:endParaRPr kumimoji="1"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51" y="3890079"/>
                <a:ext cx="3531532" cy="526939"/>
              </a:xfrm>
              <a:prstGeom prst="rect">
                <a:avLst/>
              </a:prstGeom>
              <a:blipFill rotWithShape="0">
                <a:blip r:embed="rId2"/>
                <a:stretch>
                  <a:fillRect l="-1209" t="-80460" b="-1264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7081435" y="3890079"/>
                <a:ext cx="3281219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ko-KR" dirty="0" smtClean="0"/>
                  <a:t>e(x)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ko-KR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ko-KR" i="1">
                            <a:latin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ko-KR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R" i="1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kumimoji="1" lang="en-US" altLang="ko-KR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ko-KR" i="1">
                                <a:latin typeface="Cambria Math" charset="0"/>
                              </a:rPr>
                              <m:t>𝑦</m:t>
                            </m:r>
                            <m:r>
                              <a:rPr kumimoji="1" lang="en-US" altLang="ko-KR" i="1" baseline="-25000">
                                <a:latin typeface="Cambria Math" charset="0"/>
                              </a:rPr>
                              <m:t>𝑖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 −(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𝑋𝑖𝑊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+ 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𝑏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ko-KR" i="1" baseline="30000">
                            <a:latin typeface="Cambria Math" charset="0"/>
                          </a:rPr>
                          <m:t>2</m:t>
                        </m:r>
                      </m:e>
                    </m:nary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435" y="3890079"/>
                <a:ext cx="3281219" cy="483466"/>
              </a:xfrm>
              <a:prstGeom prst="rect">
                <a:avLst/>
              </a:prstGeom>
              <a:blipFill rotWithShape="0">
                <a:blip r:embed="rId3"/>
                <a:stretch>
                  <a:fillRect l="-1673" t="-79747" b="-131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487835" y="4533546"/>
                <a:ext cx="4227439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ko-K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i="1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ko-KR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ko-KR" i="1">
                            <a:latin typeface="Cambria Math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is-IS" altLang="ko-KR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ko-KR" i="1">
                            <a:latin typeface="Cambria Math" charset="0"/>
                          </a:rPr>
                          <m:t>𝑖</m:t>
                        </m:r>
                        <m:r>
                          <a:rPr kumimoji="1" lang="en-US" altLang="ko-KR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ko-KR" b="0" i="1" smtClean="0">
                            <a:latin typeface="Cambria Math" charset="0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kumimoji="1" lang="en-US" altLang="ko-KR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kumimoji="1" lang="en-US" altLang="ko-KR" i="1">
                                <a:latin typeface="Cambria Math" charset="0"/>
                              </a:rPr>
                              <m:t>𝑦</m:t>
                            </m:r>
                            <m:r>
                              <a:rPr kumimoji="1" lang="en-US" altLang="ko-KR" i="1" baseline="-25000">
                                <a:latin typeface="Cambria Math" charset="0"/>
                              </a:rPr>
                              <m:t>𝑖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 −(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1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𝑤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kumimoji="1" lang="en-US" altLang="ko-KR" b="0" i="1" baseline="-25000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kumimoji="1" lang="en-US" altLang="ko-KR" b="0" i="1" smtClean="0">
                                <a:latin typeface="Cambria Math" charset="0"/>
                              </a:rPr>
                              <m:t>+ … 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+ 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𝑏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ko-KR" i="1" baseline="30000">
                            <a:latin typeface="Cambria Math" charset="0"/>
                          </a:rPr>
                          <m:t>2</m:t>
                        </m:r>
                      </m:e>
                    </m:nary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35" y="4533546"/>
                <a:ext cx="4227439" cy="483466"/>
              </a:xfrm>
              <a:prstGeom prst="rect">
                <a:avLst/>
              </a:prstGeom>
              <a:blipFill rotWithShape="0">
                <a:blip r:embed="rId4"/>
                <a:stretch>
                  <a:fillRect l="-1153" t="-79747" b="-131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66" y="1996177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1996178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021283" y="3439980"/>
            <a:ext cx="4103933" cy="2430663"/>
            <a:chOff x="604434" y="2842622"/>
            <a:chExt cx="5728655" cy="3322922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4" y="2842622"/>
              <a:ext cx="5728655" cy="3322922"/>
            </a:xfrm>
            <a:prstGeom prst="rect">
              <a:avLst/>
            </a:prstGeom>
          </p:spPr>
        </p:pic>
        <p:sp>
          <p:nvSpPr>
            <p:cNvPr id="16" name="위로 구부러진 화살표[C] 15"/>
            <p:cNvSpPr/>
            <p:nvPr/>
          </p:nvSpPr>
          <p:spPr>
            <a:xfrm rot="7244796">
              <a:off x="5014943" y="3490011"/>
              <a:ext cx="300786" cy="177862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위로 구부러진 화살표[C] 16"/>
            <p:cNvSpPr/>
            <p:nvPr/>
          </p:nvSpPr>
          <p:spPr>
            <a:xfrm rot="7244796">
              <a:off x="4861625" y="3801381"/>
              <a:ext cx="300786" cy="177862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위로 구부러진 화살표[C] 17"/>
            <p:cNvSpPr/>
            <p:nvPr/>
          </p:nvSpPr>
          <p:spPr>
            <a:xfrm rot="7244796">
              <a:off x="4687391" y="4088236"/>
              <a:ext cx="300786" cy="177862"/>
            </a:xfrm>
            <a:prstGeom prst="curved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31" y="3128083"/>
            <a:ext cx="4088021" cy="306686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0585" y="1591734"/>
            <a:ext cx="2229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Review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66" y="1996177"/>
            <a:ext cx="31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Simple</a:t>
            </a:r>
          </a:p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435" y="1996178"/>
            <a:ext cx="3103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Multiple 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0585" y="1591734"/>
            <a:ext cx="2229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7267" y="3374705"/>
                <a:ext cx="2695029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:= 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7" y="3374705"/>
                <a:ext cx="2695029" cy="725776"/>
              </a:xfrm>
              <a:prstGeom prst="rect">
                <a:avLst/>
              </a:prstGeom>
              <a:blipFill rotWithShape="0">
                <a:blip r:embed="rId2"/>
                <a:stretch>
                  <a:fillRect l="-4751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7267" y="4263705"/>
                <a:ext cx="2695029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:= </a:t>
                </a:r>
                <a:r>
                  <a:rPr kumimoji="1" lang="en-US" altLang="ko-KR" sz="2800" dirty="0" err="1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err="1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7" y="4263705"/>
                <a:ext cx="2695029" cy="725776"/>
              </a:xfrm>
              <a:prstGeom prst="rect">
                <a:avLst/>
              </a:prstGeom>
              <a:blipFill rotWithShape="0">
                <a:blip r:embed="rId3"/>
                <a:stretch>
                  <a:fillRect l="-4751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18968" y="3179971"/>
                <a:ext cx="3628898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1(n+1)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:= a</a:t>
                </a:r>
                <a:r>
                  <a:rPr kumimoji="1" lang="en-US" altLang="ko-KR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1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(n)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kumimoji="1" lang="en-US" altLang="ko-KR" sz="28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968" y="3179971"/>
                <a:ext cx="3628898" cy="725776"/>
              </a:xfrm>
              <a:prstGeom prst="rect">
                <a:avLst/>
              </a:prstGeom>
              <a:blipFill rotWithShape="0">
                <a:blip r:embed="rId4"/>
                <a:stretch>
                  <a:fillRect l="-3529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18968" y="3900817"/>
                <a:ext cx="3628898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A</a:t>
                </a:r>
                <a:r>
                  <a:rPr kumimoji="1" lang="en-US" altLang="ko-KR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2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(n+1)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:= 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2(n)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r>
                          <a:rPr kumimoji="1" lang="en-US" altLang="ko-KR" sz="28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968" y="3900817"/>
                <a:ext cx="3628898" cy="725776"/>
              </a:xfrm>
              <a:prstGeom prst="rect">
                <a:avLst/>
              </a:prstGeom>
              <a:blipFill rotWithShape="0">
                <a:blip r:embed="rId5"/>
                <a:stretch>
                  <a:fillRect l="-3529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85902" y="5271238"/>
                <a:ext cx="2695029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:= </a:t>
                </a:r>
                <a:r>
                  <a:rPr kumimoji="1" lang="en-US" altLang="ko-KR" sz="2800" dirty="0" err="1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err="1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902" y="5271238"/>
                <a:ext cx="2695029" cy="725776"/>
              </a:xfrm>
              <a:prstGeom prst="rect">
                <a:avLst/>
              </a:prstGeom>
              <a:blipFill rotWithShape="0">
                <a:blip r:embed="rId6"/>
                <a:stretch>
                  <a:fillRect l="-4525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398633" y="4727871"/>
            <a:ext cx="46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ko-KR" sz="2800" smtClean="0">
                <a:latin typeface="Cambria Math" charset="0"/>
                <a:ea typeface="Cambria Math" charset="0"/>
                <a:cs typeface="Cambria Math" charset="0"/>
              </a:rPr>
              <a:t>…</a:t>
            </a:r>
            <a:endParaRPr kumimoji="1" lang="ko-KR" altLang="en-US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/>
          <a:lstStyle/>
          <a:p>
            <a:r>
              <a:rPr kumimoji="1" lang="en-US" altLang="ko-KR" smtClean="0"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917402" y="2820837"/>
            <a:ext cx="4123427" cy="30882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63227" y="3117500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X1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63226" y="4103356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X2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7923" y="5089212"/>
            <a:ext cx="499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…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직선 화살표 연결선 8"/>
          <p:cNvCxnSpPr>
            <a:stCxn id="6" idx="3"/>
          </p:cNvCxnSpPr>
          <p:nvPr/>
        </p:nvCxnSpPr>
        <p:spPr>
          <a:xfrm>
            <a:off x="1492370" y="3379110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1492370" y="4364966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492370" y="5330694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20585" y="1591734"/>
            <a:ext cx="339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Regression vs Classification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8040830" y="4364966"/>
            <a:ext cx="24250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10465863" y="4103356"/>
            <a:ext cx="629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756025" y="4164911"/>
            <a:ext cx="2446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Regression Model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8864</TotalTime>
  <Words>343</Words>
  <Application>Microsoft Macintosh PowerPoint</Application>
  <PresentationFormat>와이드스크린</PresentationFormat>
  <Paragraphs>123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Adobe 고딕 Std B</vt:lpstr>
      <vt:lpstr>Adobe Gothic Std B</vt:lpstr>
      <vt:lpstr>Calibri</vt:lpstr>
      <vt:lpstr>Cambria Math</vt:lpstr>
      <vt:lpstr>Segoe UI</vt:lpstr>
      <vt:lpstr>Segoe UI Light</vt:lpstr>
      <vt:lpstr>Arial</vt:lpstr>
      <vt:lpstr>WelcomeDoc</vt:lpstr>
      <vt:lpstr>Logistic Regression</vt:lpstr>
      <vt:lpstr>Review</vt:lpstr>
      <vt:lpstr>Review </vt:lpstr>
      <vt:lpstr>Review </vt:lpstr>
      <vt:lpstr>Review</vt:lpstr>
      <vt:lpstr>Review</vt:lpstr>
      <vt:lpstr>Review</vt:lpstr>
      <vt:lpstr>Review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  <vt:lpstr>Concept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Microsoft Office 사용자</cp:lastModifiedBy>
  <cp:revision>277</cp:revision>
  <dcterms:created xsi:type="dcterms:W3CDTF">2017-06-04T12:35:01Z</dcterms:created>
  <dcterms:modified xsi:type="dcterms:W3CDTF">2018-07-14T13:24:51Z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